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82"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7559675" cy="10691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5B5440B8-5606-4B94-A570-0FB8502408E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1"/>
          </p:nvPr>
        </p:nvSpPr>
        <p:spPr/>
        <p:txBody>
          <a:bodyPr/>
          <a:lstStyle/>
          <a:p>
            <a:fld id="{1312A739-FF27-4986-880D-D287721FA1C7}"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 name="PlaceHolder 6"/>
          <p:cNvSpPr>
            <a:spLocks noGrp="1"/>
          </p:cNvSpPr>
          <p:nvPr>
            <p:ph type="sldNum" idx="1"/>
          </p:nvPr>
        </p:nvSpPr>
        <p:spPr/>
        <p:txBody>
          <a:bodyPr/>
          <a:lstStyle/>
          <a:p>
            <a:fld id="{42CC111A-5945-46C4-8993-0D9EB797E898}"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9" name="PlaceHolder 8"/>
          <p:cNvSpPr>
            <a:spLocks noGrp="1"/>
          </p:cNvSpPr>
          <p:nvPr>
            <p:ph type="sldNum" idx="1"/>
          </p:nvPr>
        </p:nvSpPr>
        <p:spPr/>
        <p:txBody>
          <a:bodyPr/>
          <a:lstStyle/>
          <a:p>
            <a:fld id="{1CE86997-40EC-4735-87C2-D8207181849F}"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525383CA-B69B-4D03-B670-4197FEF993F7}"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4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4" name="PlaceHolder 3"/>
          <p:cNvSpPr>
            <a:spLocks noGrp="1"/>
          </p:cNvSpPr>
          <p:nvPr>
            <p:ph type="sldNum" idx="2"/>
          </p:nvPr>
        </p:nvSpPr>
        <p:spPr/>
        <p:txBody>
          <a:bodyPr/>
          <a:lstStyle/>
          <a:p>
            <a:fld id="{AE4B61CB-7B14-4C07-9376-E397061B9BC4}"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5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 name="PlaceHolder 3"/>
          <p:cNvSpPr>
            <a:spLocks noGrp="1"/>
          </p:cNvSpPr>
          <p:nvPr>
            <p:ph type="sldNum" idx="2"/>
          </p:nvPr>
        </p:nvSpPr>
        <p:spPr/>
        <p:txBody>
          <a:bodyPr/>
          <a:lstStyle/>
          <a:p>
            <a:fld id="{C18FFB41-CA29-43F9-BF69-21E0314036D9}"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5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2"/>
          </p:nvPr>
        </p:nvSpPr>
        <p:spPr/>
        <p:txBody>
          <a:bodyPr/>
          <a:lstStyle/>
          <a:p>
            <a:fld id="{DEA4A246-8BCE-4057-9833-F30350276F68}"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 name="PlaceHolder 2"/>
          <p:cNvSpPr>
            <a:spLocks noGrp="1"/>
          </p:cNvSpPr>
          <p:nvPr>
            <p:ph type="sldNum" idx="2"/>
          </p:nvPr>
        </p:nvSpPr>
        <p:spPr/>
        <p:txBody>
          <a:bodyPr/>
          <a:lstStyle/>
          <a:p>
            <a:fld id="{21FCBF95-80DA-48EE-A7DB-6395F59AC724}"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3" name="PlaceHolder 2"/>
          <p:cNvSpPr>
            <a:spLocks noGrp="1"/>
          </p:cNvSpPr>
          <p:nvPr>
            <p:ph type="sldNum" idx="2"/>
          </p:nvPr>
        </p:nvSpPr>
        <p:spPr/>
        <p:txBody>
          <a:bodyPr/>
          <a:lstStyle/>
          <a:p>
            <a:fld id="{1E04A4CF-0B92-40F2-8C2A-C9DC354E0D80}"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2"/>
          </p:nvPr>
        </p:nvSpPr>
        <p:spPr/>
        <p:txBody>
          <a:bodyPr/>
          <a:lstStyle/>
          <a:p>
            <a:fld id="{3D69A62A-CA6C-45EA-A5E1-272B6C8BC9D1}"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4" name="PlaceHolder 3"/>
          <p:cNvSpPr>
            <a:spLocks noGrp="1"/>
          </p:cNvSpPr>
          <p:nvPr>
            <p:ph type="sldNum" idx="1"/>
          </p:nvPr>
        </p:nvSpPr>
        <p:spPr/>
        <p:txBody>
          <a:bodyPr/>
          <a:lstStyle/>
          <a:p>
            <a:fld id="{EA896CCB-4BAD-4A7B-BDFD-C1F9D51C46BC}"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2"/>
          </p:nvPr>
        </p:nvSpPr>
        <p:spPr/>
        <p:txBody>
          <a:bodyPr/>
          <a:lstStyle/>
          <a:p>
            <a:fld id="{07AC6862-E160-45C4-8347-8BE31757FDAB}"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2"/>
          </p:nvPr>
        </p:nvSpPr>
        <p:spPr/>
        <p:txBody>
          <a:bodyPr/>
          <a:lstStyle/>
          <a:p>
            <a:fld id="{C479456B-A6F8-4AE7-801E-6FAC73D19A1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7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2"/>
          </p:nvPr>
        </p:nvSpPr>
        <p:spPr/>
        <p:txBody>
          <a:bodyPr/>
          <a:lstStyle/>
          <a:p>
            <a:fld id="{FDAAD2CC-565F-4115-ABE6-D8889C499BEE}"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 name="PlaceHolder 6"/>
          <p:cNvSpPr>
            <a:spLocks noGrp="1"/>
          </p:cNvSpPr>
          <p:nvPr>
            <p:ph type="sldNum" idx="2"/>
          </p:nvPr>
        </p:nvSpPr>
        <p:spPr/>
        <p:txBody>
          <a:bodyPr/>
          <a:lstStyle/>
          <a:p>
            <a:fld id="{E4D5FC88-1407-467F-8EE3-41F5957CB54E}"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7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8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8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8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8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9" name="PlaceHolder 8"/>
          <p:cNvSpPr>
            <a:spLocks noGrp="1"/>
          </p:cNvSpPr>
          <p:nvPr>
            <p:ph type="sldNum" idx="2"/>
          </p:nvPr>
        </p:nvSpPr>
        <p:spPr/>
        <p:txBody>
          <a:bodyPr/>
          <a:lstStyle/>
          <a:p>
            <a:fld id="{3973D9FC-E158-49AC-BB2B-81E633D73089}"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DC784041-BF45-4974-8AE8-92D3E0B98C55}"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9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4" name="PlaceHolder 3"/>
          <p:cNvSpPr>
            <a:spLocks noGrp="1"/>
          </p:cNvSpPr>
          <p:nvPr>
            <p:ph type="sldNum" idx="3"/>
          </p:nvPr>
        </p:nvSpPr>
        <p:spPr/>
        <p:txBody>
          <a:bodyPr/>
          <a:lstStyle/>
          <a:p>
            <a:fld id="{EE3C59AE-8251-4578-9BF3-2EB697DB03B1}" type="slidenu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9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 name="PlaceHolder 3"/>
          <p:cNvSpPr>
            <a:spLocks noGrp="1"/>
          </p:cNvSpPr>
          <p:nvPr>
            <p:ph type="sldNum" idx="3"/>
          </p:nvPr>
        </p:nvSpPr>
        <p:spPr/>
        <p:txBody>
          <a:bodyPr/>
          <a:lstStyle/>
          <a:p>
            <a:fld id="{88083918-9025-45EE-875A-12A8C2AAD756}"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9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9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3"/>
          </p:nvPr>
        </p:nvSpPr>
        <p:spPr/>
        <p:txBody>
          <a:bodyPr/>
          <a:lstStyle/>
          <a:p>
            <a:fld id="{533A3480-35DA-4357-BB00-5EA89FAB740D}" type="slidenu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 name="PlaceHolder 2"/>
          <p:cNvSpPr>
            <a:spLocks noGrp="1"/>
          </p:cNvSpPr>
          <p:nvPr>
            <p:ph type="sldNum" idx="3"/>
          </p:nvPr>
        </p:nvSpPr>
        <p:spPr/>
        <p:txBody>
          <a:bodyPr/>
          <a:lstStyle/>
          <a:p>
            <a:fld id="{4F57CBDF-6E47-4C6A-B10E-CDDD82AEF7C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 name="PlaceHolder 3"/>
          <p:cNvSpPr>
            <a:spLocks noGrp="1"/>
          </p:cNvSpPr>
          <p:nvPr>
            <p:ph type="sldNum" idx="1"/>
          </p:nvPr>
        </p:nvSpPr>
        <p:spPr/>
        <p:txBody>
          <a:bodyPr/>
          <a:lstStyle/>
          <a:p>
            <a:fld id="{E0A69F9A-30DB-4F9E-97D1-0A00C3A16B35}"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3" name="PlaceHolder 2"/>
          <p:cNvSpPr>
            <a:spLocks noGrp="1"/>
          </p:cNvSpPr>
          <p:nvPr>
            <p:ph type="sldNum" idx="3"/>
          </p:nvPr>
        </p:nvSpPr>
        <p:spPr/>
        <p:txBody>
          <a:bodyPr/>
          <a:lstStyle/>
          <a:p>
            <a:fld id="{7454BD4C-C8BE-43F0-A388-CD1F9FCE486D}"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0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0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0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3"/>
          </p:nvPr>
        </p:nvSpPr>
        <p:spPr/>
        <p:txBody>
          <a:bodyPr/>
          <a:lstStyle/>
          <a:p>
            <a:fld id="{C006A67E-6BEA-456E-81AC-826BD0B51DF6}"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0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0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3"/>
          </p:nvPr>
        </p:nvSpPr>
        <p:spPr/>
        <p:txBody>
          <a:bodyPr/>
          <a:lstStyle/>
          <a:p>
            <a:fld id="{90F1230B-7453-4E52-8AED-7AD1B569DE84}"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1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3"/>
          </p:nvPr>
        </p:nvSpPr>
        <p:spPr/>
        <p:txBody>
          <a:bodyPr/>
          <a:lstStyle/>
          <a:p>
            <a:fld id="{C05215F4-CC37-4893-8C16-74B5C47C9FB7}"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1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1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3"/>
          </p:nvPr>
        </p:nvSpPr>
        <p:spPr/>
        <p:txBody>
          <a:bodyPr/>
          <a:lstStyle/>
          <a:p>
            <a:fld id="{7EFCBE88-EF97-41B8-87E8-62E32AE47B43}"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1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 name="PlaceHolder 6"/>
          <p:cNvSpPr>
            <a:spLocks noGrp="1"/>
          </p:cNvSpPr>
          <p:nvPr>
            <p:ph type="sldNum" idx="3"/>
          </p:nvPr>
        </p:nvSpPr>
        <p:spPr/>
        <p:txBody>
          <a:bodyPr/>
          <a:lstStyle/>
          <a:p>
            <a:fld id="{3FD72187-DEA6-46F3-98C7-687DC220C5D5}" type="slidenu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2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2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2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2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2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2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9" name="PlaceHolder 8"/>
          <p:cNvSpPr>
            <a:spLocks noGrp="1"/>
          </p:cNvSpPr>
          <p:nvPr>
            <p:ph type="sldNum" idx="3"/>
          </p:nvPr>
        </p:nvSpPr>
        <p:spPr/>
        <p:txBody>
          <a:bodyPr/>
          <a:lstStyle/>
          <a:p>
            <a:fld id="{C7CA7EC9-9063-4681-B84A-CBE280DC5B99}" type="slidenu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2A0DBE0B-4B00-4042-88D0-64B828F5976F}" type="slidenum">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4" name="PlaceHolder 3"/>
          <p:cNvSpPr>
            <a:spLocks noGrp="1"/>
          </p:cNvSpPr>
          <p:nvPr>
            <p:ph type="sldNum" idx="4"/>
          </p:nvPr>
        </p:nvSpPr>
        <p:spPr/>
        <p:txBody>
          <a:bodyPr/>
          <a:lstStyle/>
          <a:p>
            <a:fld id="{5BED374A-C585-49D1-AA64-E3A38F06270C}" type="slidenum">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 name="PlaceHolder 3"/>
          <p:cNvSpPr>
            <a:spLocks noGrp="1"/>
          </p:cNvSpPr>
          <p:nvPr>
            <p:ph type="sldNum" idx="4"/>
          </p:nvPr>
        </p:nvSpPr>
        <p:spPr/>
        <p:txBody>
          <a:bodyPr/>
          <a:lstStyle/>
          <a:p>
            <a:fld id="{08EC6EC5-A6B2-4BF0-9A78-E704FD4B40F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1"/>
          </p:nvPr>
        </p:nvSpPr>
        <p:spPr/>
        <p:txBody>
          <a:bodyPr/>
          <a:lstStyle/>
          <a:p>
            <a:fld id="{14E70AD6-FDD3-42D8-8A31-0C005CBC005D}"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4"/>
          </p:nvPr>
        </p:nvSpPr>
        <p:spPr/>
        <p:txBody>
          <a:bodyPr/>
          <a:lstStyle/>
          <a:p>
            <a:fld id="{2C97347F-7935-4FBE-AE91-61CB1A7DABCA}" type="slidenum">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 name="PlaceHolder 2"/>
          <p:cNvSpPr>
            <a:spLocks noGrp="1"/>
          </p:cNvSpPr>
          <p:nvPr>
            <p:ph type="sldNum" idx="4"/>
          </p:nvPr>
        </p:nvSpPr>
        <p:spPr/>
        <p:txBody>
          <a:bodyPr/>
          <a:lstStyle/>
          <a:p>
            <a:fld id="{B86304C0-DE6D-4EB2-A2C3-72F6B6E30226}" type="slidenum">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3" name="PlaceHolder 2"/>
          <p:cNvSpPr>
            <a:spLocks noGrp="1"/>
          </p:cNvSpPr>
          <p:nvPr>
            <p:ph type="sldNum" idx="4"/>
          </p:nvPr>
        </p:nvSpPr>
        <p:spPr/>
        <p:txBody>
          <a:bodyPr/>
          <a:lstStyle/>
          <a:p>
            <a:fld id="{2AA1A263-3B69-4546-B9A7-DB5406599925}" type="slidenum">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4"/>
          </p:nvPr>
        </p:nvSpPr>
        <p:spPr/>
        <p:txBody>
          <a:bodyPr/>
          <a:lstStyle/>
          <a:p>
            <a:fld id="{315F58E6-F450-4654-B9E6-DF0C4DD7139E}" type="slidenum">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4"/>
          </p:nvPr>
        </p:nvSpPr>
        <p:spPr/>
        <p:txBody>
          <a:bodyPr/>
          <a:lstStyle/>
          <a:p>
            <a:fld id="{3E339DC9-C6DB-4776-882F-24F3F82CC5C4}" type="slidenum">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4"/>
          </p:nvPr>
        </p:nvSpPr>
        <p:spPr/>
        <p:txBody>
          <a:bodyPr/>
          <a:lstStyle/>
          <a:p>
            <a:fld id="{2A092002-1FA2-4036-BF8E-2DF70B7EF5BD}" type="slidenum">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4"/>
          </p:nvPr>
        </p:nvSpPr>
        <p:spPr/>
        <p:txBody>
          <a:bodyPr/>
          <a:lstStyle/>
          <a:p>
            <a:fld id="{6DC109C9-DB64-4391-BD02-6C9A7E55E2AB}" type="slidenum">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 name="PlaceHolder 6"/>
          <p:cNvSpPr>
            <a:spLocks noGrp="1"/>
          </p:cNvSpPr>
          <p:nvPr>
            <p:ph type="sldNum" idx="4"/>
          </p:nvPr>
        </p:nvSpPr>
        <p:spPr/>
        <p:txBody>
          <a:bodyPr/>
          <a:lstStyle/>
          <a:p>
            <a:fld id="{9F47161F-A1A4-4385-9EB7-D924D55778CC}" type="slidenum">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9" name="PlaceHolder 8"/>
          <p:cNvSpPr>
            <a:spLocks noGrp="1"/>
          </p:cNvSpPr>
          <p:nvPr>
            <p:ph type="sldNum" idx="4"/>
          </p:nvPr>
        </p:nvSpPr>
        <p:spPr/>
        <p:txBody>
          <a:bodyPr/>
          <a:lstStyle/>
          <a:p>
            <a:fld id="{DB2329F6-5A7A-4830-8C2F-FCEE1AB8772A}" type="slidenum">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0F8C6F48-ACBA-4B5A-8F8A-3EADC9A7E2AD}"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 name="PlaceHolder 2"/>
          <p:cNvSpPr>
            <a:spLocks noGrp="1"/>
          </p:cNvSpPr>
          <p:nvPr>
            <p:ph type="sldNum" idx="1"/>
          </p:nvPr>
        </p:nvSpPr>
        <p:spPr/>
        <p:txBody>
          <a:bodyPr/>
          <a:lstStyle/>
          <a:p>
            <a:fld id="{957B9EA1-379C-4F8C-BD3B-506DA8AC97E3}"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4" name="PlaceHolder 3"/>
          <p:cNvSpPr>
            <a:spLocks noGrp="1"/>
          </p:cNvSpPr>
          <p:nvPr>
            <p:ph type="sldNum" idx="5"/>
          </p:nvPr>
        </p:nvSpPr>
        <p:spPr/>
        <p:txBody>
          <a:bodyPr/>
          <a:lstStyle/>
          <a:p>
            <a:fld id="{11963E6D-6B42-45DD-9D7E-26E4B6BD661C}" type="slidenum">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4" name="PlaceHolder 3"/>
          <p:cNvSpPr>
            <a:spLocks noGrp="1"/>
          </p:cNvSpPr>
          <p:nvPr>
            <p:ph type="sldNum" idx="5"/>
          </p:nvPr>
        </p:nvSpPr>
        <p:spPr/>
        <p:txBody>
          <a:bodyPr/>
          <a:lstStyle/>
          <a:p>
            <a:fld id="{F85AF35E-1B6D-4F0B-BB7A-BA2EDF002110}" type="slidenum">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5"/>
          </p:nvPr>
        </p:nvSpPr>
        <p:spPr/>
        <p:txBody>
          <a:bodyPr/>
          <a:lstStyle/>
          <a:p>
            <a:fld id="{CFB357EF-0818-4F64-9646-7D560F2A81D7}" type="slidenum">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3" name="PlaceHolder 2"/>
          <p:cNvSpPr>
            <a:spLocks noGrp="1"/>
          </p:cNvSpPr>
          <p:nvPr>
            <p:ph type="sldNum" idx="5"/>
          </p:nvPr>
        </p:nvSpPr>
        <p:spPr/>
        <p:txBody>
          <a:bodyPr/>
          <a:lstStyle/>
          <a:p>
            <a:fld id="{FFCF4FE9-D5AA-4C35-A51A-389B44487C9B}" type="slidenum">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3" name="PlaceHolder 2"/>
          <p:cNvSpPr>
            <a:spLocks noGrp="1"/>
          </p:cNvSpPr>
          <p:nvPr>
            <p:ph type="sldNum" idx="5"/>
          </p:nvPr>
        </p:nvSpPr>
        <p:spPr/>
        <p:txBody>
          <a:bodyPr/>
          <a:lstStyle/>
          <a:p>
            <a:fld id="{3A0154C5-7FA8-49DA-B978-83930496BD23}" type="slidenum">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5"/>
          </p:nvPr>
        </p:nvSpPr>
        <p:spPr/>
        <p:txBody>
          <a:bodyPr/>
          <a:lstStyle/>
          <a:p>
            <a:fld id="{2E2E9152-274A-4AB8-9DA0-DDFAEA6C8A3C}" type="slidenum">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5"/>
          </p:nvPr>
        </p:nvSpPr>
        <p:spPr/>
        <p:txBody>
          <a:bodyPr/>
          <a:lstStyle/>
          <a:p>
            <a:fld id="{46E2735E-E7B6-448D-90E9-A730C7A94060}" type="slidenum">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5"/>
          </p:nvPr>
        </p:nvSpPr>
        <p:spPr/>
        <p:txBody>
          <a:bodyPr/>
          <a:lstStyle/>
          <a:p>
            <a:fld id="{6316A681-DC12-4E78-AA65-8492F433CBF6}" type="slidenum">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5" name="PlaceHolder 4"/>
          <p:cNvSpPr>
            <a:spLocks noGrp="1"/>
          </p:cNvSpPr>
          <p:nvPr>
            <p:ph type="sldNum" idx="5"/>
          </p:nvPr>
        </p:nvSpPr>
        <p:spPr/>
        <p:txBody>
          <a:bodyPr/>
          <a:lstStyle/>
          <a:p>
            <a:fld id="{32D3A5D3-A2EE-44F8-B6D9-43871991FA61}" type="slidenum">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7" name="PlaceHolder 6"/>
          <p:cNvSpPr>
            <a:spLocks noGrp="1"/>
          </p:cNvSpPr>
          <p:nvPr>
            <p:ph type="sldNum" idx="5"/>
          </p:nvPr>
        </p:nvSpPr>
        <p:spPr/>
        <p:txBody>
          <a:bodyPr/>
          <a:lstStyle/>
          <a:p>
            <a:fld id="{46C2F508-9E6D-4EC9-B595-E9018B56568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i-FI" sz="3200" b="0" strike="noStrike" spc="-1">
              <a:latin typeface="Arial"/>
            </a:endParaRPr>
          </a:p>
        </p:txBody>
      </p:sp>
      <p:sp>
        <p:nvSpPr>
          <p:cNvPr id="3" name="PlaceHolder 2"/>
          <p:cNvSpPr>
            <a:spLocks noGrp="1"/>
          </p:cNvSpPr>
          <p:nvPr>
            <p:ph type="sldNum" idx="1"/>
          </p:nvPr>
        </p:nvSpPr>
        <p:spPr/>
        <p:txBody>
          <a:bodyPr/>
          <a:lstStyle/>
          <a:p>
            <a:fld id="{953D05D1-0A63-4A40-A239-B0D7AF133310}" type="slidenum">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9" name="PlaceHolder 8"/>
          <p:cNvSpPr>
            <a:spLocks noGrp="1"/>
          </p:cNvSpPr>
          <p:nvPr>
            <p:ph type="sldNum" idx="5"/>
          </p:nvPr>
        </p:nvSpPr>
        <p:spPr/>
        <p:txBody>
          <a:bodyPr/>
          <a:lstStyle/>
          <a:p>
            <a:fld id="{451C30CF-FF2E-4058-86AC-70AF482AA3D8}"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1"/>
          </p:nvPr>
        </p:nvSpPr>
        <p:spPr/>
        <p:txBody>
          <a:bodyPr/>
          <a:lstStyle/>
          <a:p>
            <a:fld id="{EF0240A5-20FF-4871-B3BF-3BEF0018F53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1"/>
          </p:nvPr>
        </p:nvSpPr>
        <p:spPr/>
        <p:txBody>
          <a:bodyPr/>
          <a:lstStyle/>
          <a:p>
            <a:fld id="{3F8698ED-109F-4AF4-9E4A-3067621DCDF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fi-FI" sz="4400" b="0" strike="noStrike" spc="-1">
              <a:latin typeface="Arial"/>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fi-FI" sz="3200" b="0" strike="noStrike" spc="-1">
              <a:latin typeface="Arial"/>
            </a:endParaRPr>
          </a:p>
        </p:txBody>
      </p:sp>
      <p:sp>
        <p:nvSpPr>
          <p:cNvPr id="6" name="PlaceHolder 5"/>
          <p:cNvSpPr>
            <a:spLocks noGrp="1"/>
          </p:cNvSpPr>
          <p:nvPr>
            <p:ph type="sldNum" idx="1"/>
          </p:nvPr>
        </p:nvSpPr>
        <p:spPr/>
        <p:txBody>
          <a:bodyPr/>
          <a:lstStyle/>
          <a:p>
            <a:fld id="{73CDC21C-92F3-4BB8-BFCC-A1DE6958BFD4}"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MEDigi-logo-dark.png" descr="MEDigi-logo-dark.png"/>
          <p:cNvPicPr/>
          <p:nvPr/>
        </p:nvPicPr>
        <p:blipFill>
          <a:blip r:embed="rId14"/>
          <a:stretch/>
        </p:blipFill>
        <p:spPr>
          <a:xfrm>
            <a:off x="297720" y="295560"/>
            <a:ext cx="1860480" cy="497520"/>
          </a:xfrm>
          <a:prstGeom prst="rect">
            <a:avLst/>
          </a:prstGeom>
          <a:ln w="12700">
            <a:noFill/>
          </a:ln>
        </p:spPr>
      </p:pic>
      <p:pic>
        <p:nvPicPr>
          <p:cNvPr id="8" name="MEDigi-logo-dark.png" descr="MEDigi-logo-dark.png"/>
          <p:cNvPicPr/>
          <p:nvPr/>
        </p:nvPicPr>
        <p:blipFill>
          <a:blip r:embed="rId14"/>
          <a:stretch/>
        </p:blipFill>
        <p:spPr>
          <a:xfrm>
            <a:off x="297720" y="295560"/>
            <a:ext cx="1860480" cy="497520"/>
          </a:xfrm>
          <a:prstGeom prst="rect">
            <a:avLst/>
          </a:prstGeom>
          <a:ln w="12700">
            <a:noFill/>
          </a:ln>
        </p:spPr>
      </p:pic>
      <p:sp>
        <p:nvSpPr>
          <p:cNvPr id="2" name="Line"/>
          <p:cNvSpPr/>
          <p:nvPr/>
        </p:nvSpPr>
        <p:spPr>
          <a:xfrm>
            <a:off x="9234360" y="1143000"/>
            <a:ext cx="360" cy="1884240"/>
          </a:xfrm>
          <a:prstGeom prst="line">
            <a:avLst/>
          </a:prstGeom>
          <a:ln w="19050">
            <a:solidFill>
              <a:srgbClr val="75D0B9"/>
            </a:solidFill>
            <a:miter/>
          </a:ln>
        </p:spPr>
        <p:style>
          <a:lnRef idx="0">
            <a:scrgbClr r="0" g="0" b="0"/>
          </a:lnRef>
          <a:fillRef idx="0">
            <a:scrgbClr r="0" g="0" b="0"/>
          </a:fillRef>
          <a:effectRef idx="0">
            <a:scrgbClr r="0" g="0" b="0"/>
          </a:effectRef>
          <a:fontRef idx="minor"/>
        </p:style>
      </p:sp>
      <p:sp>
        <p:nvSpPr>
          <p:cNvPr id="3" name="Line"/>
          <p:cNvSpPr/>
          <p:nvPr/>
        </p:nvSpPr>
        <p:spPr>
          <a:xfrm>
            <a:off x="9234360" y="5248080"/>
            <a:ext cx="360" cy="1609920"/>
          </a:xfrm>
          <a:prstGeom prst="line">
            <a:avLst/>
          </a:prstGeom>
          <a:ln w="19050">
            <a:solidFill>
              <a:srgbClr val="75D0B9"/>
            </a:solidFill>
            <a:miter/>
          </a:ln>
        </p:spPr>
        <p:style>
          <a:lnRef idx="0">
            <a:scrgbClr r="0" g="0" b="0"/>
          </a:lnRef>
          <a:fillRef idx="0">
            <a:scrgbClr r="0" g="0" b="0"/>
          </a:fillRef>
          <a:effectRef idx="0">
            <a:scrgbClr r="0" g="0" b="0"/>
          </a:effectRef>
          <a:fontRef idx="minor"/>
        </p:style>
      </p:sp>
      <p:sp>
        <p:nvSpPr>
          <p:cNvPr id="4" name="PlaceHolder 1"/>
          <p:cNvSpPr>
            <a:spLocks noGrp="1"/>
          </p:cNvSpPr>
          <p:nvPr>
            <p:ph type="sldNum" idx="1"/>
          </p:nvPr>
        </p:nvSpPr>
        <p:spPr>
          <a:xfrm>
            <a:off x="8610480" y="6356520"/>
            <a:ext cx="2741040" cy="362880"/>
          </a:xfrm>
          <a:prstGeom prst="rect">
            <a:avLst/>
          </a:prstGeom>
          <a:noFill/>
          <a:ln w="0">
            <a:noFill/>
          </a:ln>
        </p:spPr>
        <p:txBody>
          <a:bodyPr lIns="90000" tIns="45000" rIns="90000" bIns="45000" anchor="ctr">
            <a:noAutofit/>
          </a:bodyPr>
          <a:lstStyle>
            <a:lvl1pPr algn="r">
              <a:lnSpc>
                <a:spcPct val="100000"/>
              </a:lnSpc>
              <a:buNone/>
              <a:defRPr lang="fi-FI" sz="1200" b="0" strike="noStrike" spc="-1">
                <a:solidFill>
                  <a:srgbClr val="8B8B8B"/>
                </a:solidFill>
                <a:latin typeface="Calibri"/>
              </a:defRPr>
            </a:lvl1pPr>
          </a:lstStyle>
          <a:p>
            <a:pPr algn="r">
              <a:lnSpc>
                <a:spcPct val="100000"/>
              </a:lnSpc>
              <a:buNone/>
            </a:pPr>
            <a:fld id="{6B13B973-4F62-499A-9B4D-907288600F33}" type="slidenum">
              <a:rPr lang="fi-FI" sz="1200" b="0" strike="noStrike" spc="-1">
                <a:solidFill>
                  <a:srgbClr val="8B8B8B"/>
                </a:solidFill>
                <a:latin typeface="Calibri"/>
              </a:rPr>
              <a:t>‹#›</a:t>
            </a:fld>
            <a:endParaRPr lang="fi-FI" sz="1200" b="0" strike="noStrike" spc="-1">
              <a:latin typeface="Times New Roman"/>
            </a:endParaRPr>
          </a:p>
        </p:txBody>
      </p:sp>
      <p:sp>
        <p:nvSpPr>
          <p:cNvPr id="5"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i-FI" sz="4400" b="0" strike="noStrike" spc="-1">
                <a:latin typeface="Arial"/>
              </a:rPr>
              <a:t>Click to edit the title text format</a:t>
            </a:r>
          </a:p>
        </p:txBody>
      </p:sp>
      <p:sp>
        <p:nvSpPr>
          <p:cNvPr id="6"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latin typeface="Arial"/>
              </a:rPr>
              <a:t>Second Outline Level</a:t>
            </a:r>
          </a:p>
          <a:p>
            <a:pPr marL="1296000" lvl="2" indent="-288000">
              <a:spcBef>
                <a:spcPts val="850"/>
              </a:spcBef>
              <a:buClr>
                <a:srgbClr val="000000"/>
              </a:buClr>
              <a:buSzPct val="45000"/>
              <a:buFont typeface="Wingdings" charset="2"/>
              <a:buChar char=""/>
            </a:pPr>
            <a:r>
              <a:rPr lang="fi-FI" sz="2400" b="0" strike="noStrike" spc="-1">
                <a:latin typeface="Arial"/>
              </a:rPr>
              <a:t>Third Outline Level</a:t>
            </a:r>
          </a:p>
          <a:p>
            <a:pPr marL="1728000" lvl="3" indent="-216000">
              <a:spcBef>
                <a:spcPts val="567"/>
              </a:spcBef>
              <a:buClr>
                <a:srgbClr val="000000"/>
              </a:buClr>
              <a:buSzPct val="75000"/>
              <a:buFont typeface="Symbol" charset="2"/>
              <a:buChar char=""/>
            </a:pPr>
            <a:r>
              <a:rPr lang="fi-FI" sz="2000" b="0" strike="noStrike" spc="-1">
                <a:latin typeface="Arial"/>
              </a:rPr>
              <a:t>Fourth Outline Level</a:t>
            </a:r>
          </a:p>
          <a:p>
            <a:pPr marL="2160000" lvl="4" indent="-216000">
              <a:spcBef>
                <a:spcPts val="283"/>
              </a:spcBef>
              <a:buClr>
                <a:srgbClr val="000000"/>
              </a:buClr>
              <a:buSzPct val="45000"/>
              <a:buFont typeface="Wingdings" charset="2"/>
              <a:buChar char=""/>
            </a:pPr>
            <a:r>
              <a:rPr lang="fi-FI" sz="2000" b="0" strike="noStrike" spc="-1">
                <a:latin typeface="Arial"/>
              </a:rPr>
              <a:t>Fifth Outline Level</a:t>
            </a:r>
          </a:p>
          <a:p>
            <a:pPr marL="2592000" lvl="5" indent="-216000">
              <a:spcBef>
                <a:spcPts val="283"/>
              </a:spcBef>
              <a:buClr>
                <a:srgbClr val="000000"/>
              </a:buClr>
              <a:buSzPct val="45000"/>
              <a:buFont typeface="Wingdings" charset="2"/>
              <a:buChar char=""/>
            </a:pPr>
            <a:r>
              <a:rPr lang="fi-FI" sz="2000" b="0" strike="noStrike" spc="-1">
                <a:latin typeface="Arial"/>
              </a:rPr>
              <a:t>Sixth Outline Level</a:t>
            </a:r>
          </a:p>
          <a:p>
            <a:pPr marL="3024000" lvl="6" indent="-216000">
              <a:spcBef>
                <a:spcPts val="283"/>
              </a:spcBef>
              <a:buClr>
                <a:srgbClr val="000000"/>
              </a:buClr>
              <a:buSzPct val="45000"/>
              <a:buFont typeface="Wingdings" charset="2"/>
              <a:buChar char=""/>
            </a:pPr>
            <a:r>
              <a:rPr lang="fi-FI"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Line"/>
          <p:cNvSpPr/>
          <p:nvPr/>
        </p:nvSpPr>
        <p:spPr>
          <a:xfrm>
            <a:off x="6095880" y="390600"/>
            <a:ext cx="360" cy="435600"/>
          </a:xfrm>
          <a:prstGeom prst="line">
            <a:avLst/>
          </a:prstGeom>
          <a:ln w="25400">
            <a:solidFill>
              <a:srgbClr val="75D0B9"/>
            </a:solidFill>
            <a:miter/>
          </a:ln>
        </p:spPr>
        <p:style>
          <a:lnRef idx="0">
            <a:scrgbClr r="0" g="0" b="0"/>
          </a:lnRef>
          <a:fillRef idx="0">
            <a:scrgbClr r="0" g="0" b="0"/>
          </a:fillRef>
          <a:effectRef idx="0">
            <a:scrgbClr r="0" g="0" b="0"/>
          </a:effectRef>
          <a:fontRef idx="minor"/>
        </p:style>
      </p:sp>
      <p:pic>
        <p:nvPicPr>
          <p:cNvPr id="44" name="MEDigi-logo-dark.png" descr="MEDigi-logo-dark.png"/>
          <p:cNvPicPr/>
          <p:nvPr/>
        </p:nvPicPr>
        <p:blipFill>
          <a:blip r:embed="rId14"/>
          <a:stretch/>
        </p:blipFill>
        <p:spPr>
          <a:xfrm>
            <a:off x="297720" y="295560"/>
            <a:ext cx="1860480" cy="497520"/>
          </a:xfrm>
          <a:prstGeom prst="rect">
            <a:avLst/>
          </a:prstGeom>
          <a:ln w="12700">
            <a:noFill/>
          </a:ln>
        </p:spPr>
      </p:pic>
      <p:sp>
        <p:nvSpPr>
          <p:cNvPr id="45" name="PlaceHolder 1"/>
          <p:cNvSpPr>
            <a:spLocks noGrp="1"/>
          </p:cNvSpPr>
          <p:nvPr>
            <p:ph type="sldNum" idx="2"/>
          </p:nvPr>
        </p:nvSpPr>
        <p:spPr>
          <a:xfrm>
            <a:off x="8737560" y="6172200"/>
            <a:ext cx="2842560" cy="366120"/>
          </a:xfrm>
          <a:prstGeom prst="rect">
            <a:avLst/>
          </a:prstGeom>
          <a:noFill/>
          <a:ln w="12600">
            <a:noFill/>
          </a:ln>
        </p:spPr>
        <p:txBody>
          <a:bodyPr lIns="45720" tIns="45000" rIns="45720" bIns="45000" anchor="ctr">
            <a:noAutofit/>
          </a:bodyPr>
          <a:lstStyle>
            <a:lvl1pPr>
              <a:lnSpc>
                <a:spcPct val="100000"/>
              </a:lnSpc>
              <a:buNone/>
              <a:tabLst>
                <a:tab pos="0" algn="l"/>
              </a:tabLst>
              <a:defRPr lang="fi-FI" sz="1300" b="0" strike="noStrike" spc="-1">
                <a:solidFill>
                  <a:srgbClr val="3C3C3C"/>
                </a:solidFill>
                <a:latin typeface="Lato Regular"/>
                <a:ea typeface="Lato Regular"/>
              </a:defRPr>
            </a:lvl1pPr>
          </a:lstStyle>
          <a:p>
            <a:pPr>
              <a:lnSpc>
                <a:spcPct val="100000"/>
              </a:lnSpc>
              <a:buNone/>
              <a:tabLst>
                <a:tab pos="0" algn="l"/>
              </a:tabLst>
            </a:pPr>
            <a:fld id="{59E5BCCC-EDC0-4B9E-B563-99CEAD9F8C87}" type="slidenum">
              <a:rPr lang="fi-FI" sz="1300" b="0" strike="noStrike" spc="-1">
                <a:solidFill>
                  <a:srgbClr val="3C3C3C"/>
                </a:solidFill>
                <a:latin typeface="Lato Regular"/>
                <a:ea typeface="Lato Regular"/>
              </a:rPr>
              <a:t>‹#›</a:t>
            </a:fld>
            <a:endParaRPr lang="fi-FI" sz="1300" b="0" strike="noStrike" spc="-1">
              <a:latin typeface="Times New Roman"/>
            </a:endParaRPr>
          </a:p>
        </p:txBody>
      </p:sp>
      <p:sp>
        <p:nvSpPr>
          <p:cNvPr id="46"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i-FI" sz="4400" b="0" strike="noStrike" spc="-1">
                <a:latin typeface="Arial"/>
              </a:rPr>
              <a:t>Click to edit the title text format</a:t>
            </a:r>
          </a:p>
        </p:txBody>
      </p:sp>
      <p:sp>
        <p:nvSpPr>
          <p:cNvPr id="47"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latin typeface="Arial"/>
              </a:rPr>
              <a:t>Second Outline Level</a:t>
            </a:r>
          </a:p>
          <a:p>
            <a:pPr marL="1296000" lvl="2" indent="-288000">
              <a:spcBef>
                <a:spcPts val="850"/>
              </a:spcBef>
              <a:buClr>
                <a:srgbClr val="000000"/>
              </a:buClr>
              <a:buSzPct val="45000"/>
              <a:buFont typeface="Wingdings" charset="2"/>
              <a:buChar char=""/>
            </a:pPr>
            <a:r>
              <a:rPr lang="fi-FI" sz="2400" b="0" strike="noStrike" spc="-1">
                <a:latin typeface="Arial"/>
              </a:rPr>
              <a:t>Third Outline Level</a:t>
            </a:r>
          </a:p>
          <a:p>
            <a:pPr marL="1728000" lvl="3" indent="-216000">
              <a:spcBef>
                <a:spcPts val="567"/>
              </a:spcBef>
              <a:buClr>
                <a:srgbClr val="000000"/>
              </a:buClr>
              <a:buSzPct val="75000"/>
              <a:buFont typeface="Symbol" charset="2"/>
              <a:buChar char=""/>
            </a:pPr>
            <a:r>
              <a:rPr lang="fi-FI" sz="2000" b="0" strike="noStrike" spc="-1">
                <a:latin typeface="Arial"/>
              </a:rPr>
              <a:t>Fourth Outline Level</a:t>
            </a:r>
          </a:p>
          <a:p>
            <a:pPr marL="2160000" lvl="4" indent="-216000">
              <a:spcBef>
                <a:spcPts val="283"/>
              </a:spcBef>
              <a:buClr>
                <a:srgbClr val="000000"/>
              </a:buClr>
              <a:buSzPct val="45000"/>
              <a:buFont typeface="Wingdings" charset="2"/>
              <a:buChar char=""/>
            </a:pPr>
            <a:r>
              <a:rPr lang="fi-FI" sz="2000" b="0" strike="noStrike" spc="-1">
                <a:latin typeface="Arial"/>
              </a:rPr>
              <a:t>Fifth Outline Level</a:t>
            </a:r>
          </a:p>
          <a:p>
            <a:pPr marL="2592000" lvl="5" indent="-216000">
              <a:spcBef>
                <a:spcPts val="283"/>
              </a:spcBef>
              <a:buClr>
                <a:srgbClr val="000000"/>
              </a:buClr>
              <a:buSzPct val="45000"/>
              <a:buFont typeface="Wingdings" charset="2"/>
              <a:buChar char=""/>
            </a:pPr>
            <a:r>
              <a:rPr lang="fi-FI" sz="2000" b="0" strike="noStrike" spc="-1">
                <a:latin typeface="Arial"/>
              </a:rPr>
              <a:t>Sixth Outline Level</a:t>
            </a:r>
          </a:p>
          <a:p>
            <a:pPr marL="3024000" lvl="6" indent="-216000">
              <a:spcBef>
                <a:spcPts val="283"/>
              </a:spcBef>
              <a:buClr>
                <a:srgbClr val="000000"/>
              </a:buClr>
              <a:buSzPct val="45000"/>
              <a:buFont typeface="Wingdings" charset="2"/>
              <a:buChar char=""/>
            </a:pPr>
            <a:r>
              <a:rPr lang="fi-FI"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Line"/>
          <p:cNvSpPr/>
          <p:nvPr/>
        </p:nvSpPr>
        <p:spPr>
          <a:xfrm>
            <a:off x="6095880" y="390600"/>
            <a:ext cx="360" cy="435600"/>
          </a:xfrm>
          <a:prstGeom prst="line">
            <a:avLst/>
          </a:prstGeom>
          <a:ln w="25400">
            <a:solidFill>
              <a:srgbClr val="75D0B9"/>
            </a:solidFill>
            <a:miter/>
          </a:ln>
        </p:spPr>
        <p:style>
          <a:lnRef idx="0">
            <a:scrgbClr r="0" g="0" b="0"/>
          </a:lnRef>
          <a:fillRef idx="0">
            <a:scrgbClr r="0" g="0" b="0"/>
          </a:fillRef>
          <a:effectRef idx="0">
            <a:scrgbClr r="0" g="0" b="0"/>
          </a:effectRef>
          <a:fontRef idx="minor"/>
        </p:style>
      </p:sp>
      <p:pic>
        <p:nvPicPr>
          <p:cNvPr id="85" name="MEDigi-logo-dark.png" descr="MEDigi-logo-dark.png"/>
          <p:cNvPicPr/>
          <p:nvPr/>
        </p:nvPicPr>
        <p:blipFill>
          <a:blip r:embed="rId14"/>
          <a:stretch/>
        </p:blipFill>
        <p:spPr>
          <a:xfrm>
            <a:off x="297720" y="295560"/>
            <a:ext cx="1860480" cy="497520"/>
          </a:xfrm>
          <a:prstGeom prst="rect">
            <a:avLst/>
          </a:prstGeom>
          <a:ln w="12700">
            <a:noFill/>
          </a:ln>
        </p:spPr>
      </p:pic>
      <p:pic>
        <p:nvPicPr>
          <p:cNvPr id="86" name="MEDigi-logo-dark.png" descr="MEDigi-logo-dark.png"/>
          <p:cNvPicPr/>
          <p:nvPr/>
        </p:nvPicPr>
        <p:blipFill>
          <a:blip r:embed="rId14"/>
          <a:stretch/>
        </p:blipFill>
        <p:spPr>
          <a:xfrm>
            <a:off x="297720" y="295560"/>
            <a:ext cx="1860480" cy="497520"/>
          </a:xfrm>
          <a:prstGeom prst="rect">
            <a:avLst/>
          </a:prstGeom>
          <a:ln w="12700">
            <a:noFill/>
          </a:ln>
        </p:spPr>
      </p:pic>
      <p:sp>
        <p:nvSpPr>
          <p:cNvPr id="87" name="PlaceHolder 1"/>
          <p:cNvSpPr>
            <a:spLocks noGrp="1"/>
          </p:cNvSpPr>
          <p:nvPr>
            <p:ph type="sldNum" idx="3"/>
          </p:nvPr>
        </p:nvSpPr>
        <p:spPr>
          <a:xfrm>
            <a:off x="8737560" y="6172200"/>
            <a:ext cx="2842560" cy="366120"/>
          </a:xfrm>
          <a:prstGeom prst="rect">
            <a:avLst/>
          </a:prstGeom>
          <a:noFill/>
          <a:ln w="12600">
            <a:noFill/>
          </a:ln>
        </p:spPr>
        <p:txBody>
          <a:bodyPr lIns="45720" tIns="45000" rIns="45720" bIns="45000" anchor="ctr">
            <a:noAutofit/>
          </a:bodyPr>
          <a:lstStyle>
            <a:lvl1pPr>
              <a:lnSpc>
                <a:spcPct val="100000"/>
              </a:lnSpc>
              <a:buNone/>
              <a:tabLst>
                <a:tab pos="0" algn="l"/>
              </a:tabLst>
              <a:defRPr lang="fi-FI" sz="1300" b="0" strike="noStrike" spc="-1">
                <a:solidFill>
                  <a:srgbClr val="3C3C3C"/>
                </a:solidFill>
                <a:latin typeface="Lato Regular"/>
                <a:ea typeface="Lato Regular"/>
              </a:defRPr>
            </a:lvl1pPr>
          </a:lstStyle>
          <a:p>
            <a:pPr>
              <a:lnSpc>
                <a:spcPct val="100000"/>
              </a:lnSpc>
              <a:buNone/>
              <a:tabLst>
                <a:tab pos="0" algn="l"/>
              </a:tabLst>
            </a:pPr>
            <a:fld id="{9FA6D577-FEC4-4615-8466-13AFC71DDF48}" type="slidenum">
              <a:rPr lang="fi-FI" sz="1300" b="0" strike="noStrike" spc="-1">
                <a:solidFill>
                  <a:srgbClr val="3C3C3C"/>
                </a:solidFill>
                <a:latin typeface="Lato Regular"/>
                <a:ea typeface="Lato Regular"/>
              </a:rPr>
              <a:t>‹#›</a:t>
            </a:fld>
            <a:endParaRPr lang="fi-FI" sz="1300" b="0" strike="noStrike" spc="-1">
              <a:latin typeface="Times New Roman"/>
            </a:endParaRPr>
          </a:p>
        </p:txBody>
      </p:sp>
      <p:sp>
        <p:nvSpPr>
          <p:cNvPr id="88"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i-FI" sz="4400" b="0" strike="noStrike" spc="-1">
                <a:latin typeface="Arial"/>
              </a:rPr>
              <a:t>Click to edit the title text format</a:t>
            </a:r>
          </a:p>
        </p:txBody>
      </p:sp>
      <p:sp>
        <p:nvSpPr>
          <p:cNvPr id="89"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latin typeface="Arial"/>
              </a:rPr>
              <a:t>Second Outline Level</a:t>
            </a:r>
          </a:p>
          <a:p>
            <a:pPr marL="1296000" lvl="2" indent="-288000">
              <a:spcBef>
                <a:spcPts val="850"/>
              </a:spcBef>
              <a:buClr>
                <a:srgbClr val="000000"/>
              </a:buClr>
              <a:buSzPct val="45000"/>
              <a:buFont typeface="Wingdings" charset="2"/>
              <a:buChar char=""/>
            </a:pPr>
            <a:r>
              <a:rPr lang="fi-FI" sz="2400" b="0" strike="noStrike" spc="-1">
                <a:latin typeface="Arial"/>
              </a:rPr>
              <a:t>Third Outline Level</a:t>
            </a:r>
          </a:p>
          <a:p>
            <a:pPr marL="1728000" lvl="3" indent="-216000">
              <a:spcBef>
                <a:spcPts val="567"/>
              </a:spcBef>
              <a:buClr>
                <a:srgbClr val="000000"/>
              </a:buClr>
              <a:buSzPct val="75000"/>
              <a:buFont typeface="Symbol" charset="2"/>
              <a:buChar char=""/>
            </a:pPr>
            <a:r>
              <a:rPr lang="fi-FI" sz="2000" b="0" strike="noStrike" spc="-1">
                <a:latin typeface="Arial"/>
              </a:rPr>
              <a:t>Fourth Outline Level</a:t>
            </a:r>
          </a:p>
          <a:p>
            <a:pPr marL="2160000" lvl="4" indent="-216000">
              <a:spcBef>
                <a:spcPts val="283"/>
              </a:spcBef>
              <a:buClr>
                <a:srgbClr val="000000"/>
              </a:buClr>
              <a:buSzPct val="45000"/>
              <a:buFont typeface="Wingdings" charset="2"/>
              <a:buChar char=""/>
            </a:pPr>
            <a:r>
              <a:rPr lang="fi-FI" sz="2000" b="0" strike="noStrike" spc="-1">
                <a:latin typeface="Arial"/>
              </a:rPr>
              <a:t>Fifth Outline Level</a:t>
            </a:r>
          </a:p>
          <a:p>
            <a:pPr marL="2592000" lvl="5" indent="-216000">
              <a:spcBef>
                <a:spcPts val="283"/>
              </a:spcBef>
              <a:buClr>
                <a:srgbClr val="000000"/>
              </a:buClr>
              <a:buSzPct val="45000"/>
              <a:buFont typeface="Wingdings" charset="2"/>
              <a:buChar char=""/>
            </a:pPr>
            <a:r>
              <a:rPr lang="fi-FI" sz="2000" b="0" strike="noStrike" spc="-1">
                <a:latin typeface="Arial"/>
              </a:rPr>
              <a:t>Sixth Outline Level</a:t>
            </a:r>
          </a:p>
          <a:p>
            <a:pPr marL="3024000" lvl="6" indent="-216000">
              <a:spcBef>
                <a:spcPts val="283"/>
              </a:spcBef>
              <a:buClr>
                <a:srgbClr val="000000"/>
              </a:buClr>
              <a:buSzPct val="45000"/>
              <a:buFont typeface="Wingdings" charset="2"/>
              <a:buChar char=""/>
            </a:pPr>
            <a:r>
              <a:rPr lang="fi-FI"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Line"/>
          <p:cNvSpPr/>
          <p:nvPr/>
        </p:nvSpPr>
        <p:spPr>
          <a:xfrm>
            <a:off x="6095880" y="390600"/>
            <a:ext cx="360" cy="435600"/>
          </a:xfrm>
          <a:prstGeom prst="line">
            <a:avLst/>
          </a:prstGeom>
          <a:ln w="25400">
            <a:solidFill>
              <a:srgbClr val="75D0B9"/>
            </a:solidFill>
            <a:miter/>
          </a:ln>
        </p:spPr>
        <p:style>
          <a:lnRef idx="0">
            <a:scrgbClr r="0" g="0" b="0"/>
          </a:lnRef>
          <a:fillRef idx="0">
            <a:scrgbClr r="0" g="0" b="0"/>
          </a:fillRef>
          <a:effectRef idx="0">
            <a:scrgbClr r="0" g="0" b="0"/>
          </a:effectRef>
          <a:fontRef idx="minor"/>
        </p:style>
      </p:sp>
      <p:pic>
        <p:nvPicPr>
          <p:cNvPr id="127" name="MEDigi-logo-dark.png" descr="MEDigi-logo-dark.png"/>
          <p:cNvPicPr/>
          <p:nvPr/>
        </p:nvPicPr>
        <p:blipFill>
          <a:blip r:embed="rId14"/>
          <a:stretch/>
        </p:blipFill>
        <p:spPr>
          <a:xfrm>
            <a:off x="297720" y="295560"/>
            <a:ext cx="1860480" cy="497520"/>
          </a:xfrm>
          <a:prstGeom prst="rect">
            <a:avLst/>
          </a:prstGeom>
          <a:ln w="12700">
            <a:noFill/>
          </a:ln>
        </p:spPr>
      </p:pic>
      <p:pic>
        <p:nvPicPr>
          <p:cNvPr id="128" name="MEDigi-logo-dark.png" descr="MEDigi-logo-dark.png"/>
          <p:cNvPicPr/>
          <p:nvPr/>
        </p:nvPicPr>
        <p:blipFill>
          <a:blip r:embed="rId14"/>
          <a:stretch/>
        </p:blipFill>
        <p:spPr>
          <a:xfrm>
            <a:off x="297720" y="295560"/>
            <a:ext cx="1860480" cy="497520"/>
          </a:xfrm>
          <a:prstGeom prst="rect">
            <a:avLst/>
          </a:prstGeom>
          <a:ln w="12700">
            <a:noFill/>
          </a:ln>
        </p:spPr>
      </p:pic>
      <p:pic>
        <p:nvPicPr>
          <p:cNvPr id="129" name="MEDigi-logo-dark.png" descr="MEDigi-logo-dark.png"/>
          <p:cNvPicPr/>
          <p:nvPr/>
        </p:nvPicPr>
        <p:blipFill>
          <a:blip r:embed="rId14"/>
          <a:stretch/>
        </p:blipFill>
        <p:spPr>
          <a:xfrm>
            <a:off x="297720" y="295560"/>
            <a:ext cx="1860480" cy="497520"/>
          </a:xfrm>
          <a:prstGeom prst="rect">
            <a:avLst/>
          </a:prstGeom>
          <a:ln w="12700">
            <a:noFill/>
          </a:ln>
        </p:spPr>
      </p:pic>
      <p:sp>
        <p:nvSpPr>
          <p:cNvPr id="130" name="Line"/>
          <p:cNvSpPr/>
          <p:nvPr/>
        </p:nvSpPr>
        <p:spPr>
          <a:xfrm>
            <a:off x="9234360" y="1143000"/>
            <a:ext cx="360" cy="1884240"/>
          </a:xfrm>
          <a:prstGeom prst="line">
            <a:avLst/>
          </a:prstGeom>
          <a:ln w="19050">
            <a:solidFill>
              <a:srgbClr val="75D0B9"/>
            </a:solidFill>
            <a:miter/>
          </a:ln>
        </p:spPr>
        <p:style>
          <a:lnRef idx="0">
            <a:scrgbClr r="0" g="0" b="0"/>
          </a:lnRef>
          <a:fillRef idx="0">
            <a:scrgbClr r="0" g="0" b="0"/>
          </a:fillRef>
          <a:effectRef idx="0">
            <a:scrgbClr r="0" g="0" b="0"/>
          </a:effectRef>
          <a:fontRef idx="minor"/>
        </p:style>
      </p:sp>
      <p:sp>
        <p:nvSpPr>
          <p:cNvPr id="131" name="Line"/>
          <p:cNvSpPr/>
          <p:nvPr/>
        </p:nvSpPr>
        <p:spPr>
          <a:xfrm>
            <a:off x="9234360" y="5248080"/>
            <a:ext cx="360" cy="1609920"/>
          </a:xfrm>
          <a:prstGeom prst="line">
            <a:avLst/>
          </a:prstGeom>
          <a:ln w="19050">
            <a:solidFill>
              <a:srgbClr val="75D0B9"/>
            </a:solidFill>
            <a:miter/>
          </a:ln>
        </p:spPr>
        <p:style>
          <a:lnRef idx="0">
            <a:scrgbClr r="0" g="0" b="0"/>
          </a:lnRef>
          <a:fillRef idx="0">
            <a:scrgbClr r="0" g="0" b="0"/>
          </a:fillRef>
          <a:effectRef idx="0">
            <a:scrgbClr r="0" g="0" b="0"/>
          </a:effectRef>
          <a:fontRef idx="minor"/>
        </p:style>
      </p:sp>
      <p:sp>
        <p:nvSpPr>
          <p:cNvPr id="132" name="PlaceHolder 1"/>
          <p:cNvSpPr>
            <a:spLocks noGrp="1"/>
          </p:cNvSpPr>
          <p:nvPr>
            <p:ph type="sldNum" idx="4"/>
          </p:nvPr>
        </p:nvSpPr>
        <p:spPr>
          <a:xfrm>
            <a:off x="8737560" y="6172200"/>
            <a:ext cx="2842560" cy="366120"/>
          </a:xfrm>
          <a:prstGeom prst="rect">
            <a:avLst/>
          </a:prstGeom>
          <a:noFill/>
          <a:ln w="12600">
            <a:noFill/>
          </a:ln>
        </p:spPr>
        <p:txBody>
          <a:bodyPr lIns="45720" tIns="45000" rIns="45720" bIns="45000" anchor="ctr">
            <a:noAutofit/>
          </a:bodyPr>
          <a:lstStyle>
            <a:lvl1pPr>
              <a:lnSpc>
                <a:spcPct val="100000"/>
              </a:lnSpc>
              <a:buNone/>
              <a:tabLst>
                <a:tab pos="0" algn="l"/>
              </a:tabLst>
              <a:defRPr lang="fi-FI" sz="1300" b="0" strike="noStrike" spc="-1">
                <a:solidFill>
                  <a:srgbClr val="3C3C3C"/>
                </a:solidFill>
                <a:latin typeface="Lato Regular"/>
                <a:ea typeface="Lato Regular"/>
              </a:defRPr>
            </a:lvl1pPr>
          </a:lstStyle>
          <a:p>
            <a:pPr>
              <a:lnSpc>
                <a:spcPct val="100000"/>
              </a:lnSpc>
              <a:buNone/>
              <a:tabLst>
                <a:tab pos="0" algn="l"/>
              </a:tabLst>
            </a:pPr>
            <a:fld id="{616ACB3C-C3D1-41DB-B18D-8BC1BDA5B3DE}" type="slidenum">
              <a:rPr lang="fi-FI" sz="1300" b="0" strike="noStrike" spc="-1">
                <a:solidFill>
                  <a:srgbClr val="3C3C3C"/>
                </a:solidFill>
                <a:latin typeface="Lato Regular"/>
                <a:ea typeface="Lato Regular"/>
              </a:rPr>
              <a:t>‹#›</a:t>
            </a:fld>
            <a:endParaRPr lang="fi-FI" sz="1300" b="0" strike="noStrike" spc="-1">
              <a:latin typeface="Times New Roman"/>
            </a:endParaRPr>
          </a:p>
        </p:txBody>
      </p:sp>
      <p:sp>
        <p:nvSpPr>
          <p:cNvPr id="133"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i-FI" sz="4400" b="0" strike="noStrike" spc="-1">
                <a:latin typeface="Arial"/>
              </a:rPr>
              <a:t>Click to edit the title text format</a:t>
            </a:r>
          </a:p>
        </p:txBody>
      </p:sp>
      <p:sp>
        <p:nvSpPr>
          <p:cNvPr id="134"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latin typeface="Arial"/>
              </a:rPr>
              <a:t>Second Outline Level</a:t>
            </a:r>
          </a:p>
          <a:p>
            <a:pPr marL="1296000" lvl="2" indent="-288000">
              <a:spcBef>
                <a:spcPts val="850"/>
              </a:spcBef>
              <a:buClr>
                <a:srgbClr val="000000"/>
              </a:buClr>
              <a:buSzPct val="45000"/>
              <a:buFont typeface="Wingdings" charset="2"/>
              <a:buChar char=""/>
            </a:pPr>
            <a:r>
              <a:rPr lang="fi-FI" sz="2400" b="0" strike="noStrike" spc="-1">
                <a:latin typeface="Arial"/>
              </a:rPr>
              <a:t>Third Outline Level</a:t>
            </a:r>
          </a:p>
          <a:p>
            <a:pPr marL="1728000" lvl="3" indent="-216000">
              <a:spcBef>
                <a:spcPts val="567"/>
              </a:spcBef>
              <a:buClr>
                <a:srgbClr val="000000"/>
              </a:buClr>
              <a:buSzPct val="75000"/>
              <a:buFont typeface="Symbol" charset="2"/>
              <a:buChar char=""/>
            </a:pPr>
            <a:r>
              <a:rPr lang="fi-FI" sz="2000" b="0" strike="noStrike" spc="-1">
                <a:latin typeface="Arial"/>
              </a:rPr>
              <a:t>Fourth Outline Level</a:t>
            </a:r>
          </a:p>
          <a:p>
            <a:pPr marL="2160000" lvl="4" indent="-216000">
              <a:spcBef>
                <a:spcPts val="283"/>
              </a:spcBef>
              <a:buClr>
                <a:srgbClr val="000000"/>
              </a:buClr>
              <a:buSzPct val="45000"/>
              <a:buFont typeface="Wingdings" charset="2"/>
              <a:buChar char=""/>
            </a:pPr>
            <a:r>
              <a:rPr lang="fi-FI" sz="2000" b="0" strike="noStrike" spc="-1">
                <a:latin typeface="Arial"/>
              </a:rPr>
              <a:t>Fifth Outline Level</a:t>
            </a:r>
          </a:p>
          <a:p>
            <a:pPr marL="2592000" lvl="5" indent="-216000">
              <a:spcBef>
                <a:spcPts val="283"/>
              </a:spcBef>
              <a:buClr>
                <a:srgbClr val="000000"/>
              </a:buClr>
              <a:buSzPct val="45000"/>
              <a:buFont typeface="Wingdings" charset="2"/>
              <a:buChar char=""/>
            </a:pPr>
            <a:r>
              <a:rPr lang="fi-FI" sz="2000" b="0" strike="noStrike" spc="-1">
                <a:latin typeface="Arial"/>
              </a:rPr>
              <a:t>Sixth Outline Level</a:t>
            </a:r>
          </a:p>
          <a:p>
            <a:pPr marL="3024000" lvl="6" indent="-216000">
              <a:spcBef>
                <a:spcPts val="283"/>
              </a:spcBef>
              <a:buClr>
                <a:srgbClr val="000000"/>
              </a:buClr>
              <a:buSzPct val="45000"/>
              <a:buFont typeface="Wingdings" charset="2"/>
              <a:buChar char=""/>
            </a:pPr>
            <a:r>
              <a:rPr lang="fi-FI"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Line"/>
          <p:cNvSpPr/>
          <p:nvPr/>
        </p:nvSpPr>
        <p:spPr>
          <a:xfrm>
            <a:off x="6095880" y="390600"/>
            <a:ext cx="360" cy="435600"/>
          </a:xfrm>
          <a:prstGeom prst="line">
            <a:avLst/>
          </a:prstGeom>
          <a:ln w="25400">
            <a:solidFill>
              <a:srgbClr val="75D0B9"/>
            </a:solidFill>
            <a:miter/>
          </a:ln>
        </p:spPr>
        <p:style>
          <a:lnRef idx="0">
            <a:scrgbClr r="0" g="0" b="0"/>
          </a:lnRef>
          <a:fillRef idx="0">
            <a:scrgbClr r="0" g="0" b="0"/>
          </a:fillRef>
          <a:effectRef idx="0">
            <a:scrgbClr r="0" g="0" b="0"/>
          </a:effectRef>
          <a:fontRef idx="minor"/>
        </p:style>
      </p:sp>
      <p:pic>
        <p:nvPicPr>
          <p:cNvPr id="172" name="MEDigi-logo-dark.png" descr="MEDigi-logo-dark.png"/>
          <p:cNvPicPr/>
          <p:nvPr/>
        </p:nvPicPr>
        <p:blipFill>
          <a:blip r:embed="rId14"/>
          <a:stretch/>
        </p:blipFill>
        <p:spPr>
          <a:xfrm>
            <a:off x="297720" y="295560"/>
            <a:ext cx="1860480" cy="497520"/>
          </a:xfrm>
          <a:prstGeom prst="rect">
            <a:avLst/>
          </a:prstGeom>
          <a:ln w="12700">
            <a:noFill/>
          </a:ln>
        </p:spPr>
      </p:pic>
      <p:pic>
        <p:nvPicPr>
          <p:cNvPr id="173" name="MEDigi-logo-dark.png" descr="MEDigi-logo-dark.png"/>
          <p:cNvPicPr/>
          <p:nvPr/>
        </p:nvPicPr>
        <p:blipFill>
          <a:blip r:embed="rId14"/>
          <a:stretch/>
        </p:blipFill>
        <p:spPr>
          <a:xfrm>
            <a:off x="297720" y="295560"/>
            <a:ext cx="1860480" cy="497520"/>
          </a:xfrm>
          <a:prstGeom prst="rect">
            <a:avLst/>
          </a:prstGeom>
          <a:ln w="12700">
            <a:noFill/>
          </a:ln>
        </p:spPr>
      </p:pic>
      <p:sp>
        <p:nvSpPr>
          <p:cNvPr id="174" name="Line"/>
          <p:cNvSpPr/>
          <p:nvPr/>
        </p:nvSpPr>
        <p:spPr>
          <a:xfrm>
            <a:off x="4220280" y="1197360"/>
            <a:ext cx="360" cy="1422000"/>
          </a:xfrm>
          <a:prstGeom prst="line">
            <a:avLst/>
          </a:prstGeom>
          <a:ln w="25400">
            <a:solidFill>
              <a:srgbClr val="75D0B9"/>
            </a:solidFill>
            <a:miter/>
          </a:ln>
        </p:spPr>
        <p:style>
          <a:lnRef idx="0">
            <a:scrgbClr r="0" g="0" b="0"/>
          </a:lnRef>
          <a:fillRef idx="0">
            <a:scrgbClr r="0" g="0" b="0"/>
          </a:fillRef>
          <a:effectRef idx="0">
            <a:scrgbClr r="0" g="0" b="0"/>
          </a:effectRef>
          <a:fontRef idx="minor"/>
        </p:style>
      </p:sp>
      <p:sp>
        <p:nvSpPr>
          <p:cNvPr id="175" name="PlaceHolder 1"/>
          <p:cNvSpPr>
            <a:spLocks noGrp="1"/>
          </p:cNvSpPr>
          <p:nvPr>
            <p:ph type="sldNum" idx="5"/>
          </p:nvPr>
        </p:nvSpPr>
        <p:spPr>
          <a:xfrm>
            <a:off x="8737560" y="6172200"/>
            <a:ext cx="2842560" cy="366120"/>
          </a:xfrm>
          <a:prstGeom prst="rect">
            <a:avLst/>
          </a:prstGeom>
          <a:noFill/>
          <a:ln w="12600">
            <a:noFill/>
          </a:ln>
        </p:spPr>
        <p:txBody>
          <a:bodyPr lIns="45720" tIns="45000" rIns="45720" bIns="45000" anchor="ctr">
            <a:noAutofit/>
          </a:bodyPr>
          <a:lstStyle>
            <a:lvl1pPr>
              <a:lnSpc>
                <a:spcPct val="100000"/>
              </a:lnSpc>
              <a:buNone/>
              <a:tabLst>
                <a:tab pos="0" algn="l"/>
              </a:tabLst>
              <a:defRPr lang="fi-FI" sz="1300" b="0" strike="noStrike" spc="-1">
                <a:solidFill>
                  <a:srgbClr val="3C3C3C"/>
                </a:solidFill>
                <a:latin typeface="Lato Regular"/>
                <a:ea typeface="Lato Regular"/>
              </a:defRPr>
            </a:lvl1pPr>
          </a:lstStyle>
          <a:p>
            <a:pPr>
              <a:lnSpc>
                <a:spcPct val="100000"/>
              </a:lnSpc>
              <a:buNone/>
              <a:tabLst>
                <a:tab pos="0" algn="l"/>
              </a:tabLst>
            </a:pPr>
            <a:fld id="{F79A2F0C-5234-44BB-BDA0-03E4B35400B3}" type="slidenum">
              <a:rPr lang="fi-FI" sz="1300" b="0" strike="noStrike" spc="-1">
                <a:solidFill>
                  <a:srgbClr val="3C3C3C"/>
                </a:solidFill>
                <a:latin typeface="Lato Regular"/>
                <a:ea typeface="Lato Regular"/>
              </a:rPr>
              <a:t>‹#›</a:t>
            </a:fld>
            <a:endParaRPr lang="fi-FI" sz="1300" b="0" strike="noStrike" spc="-1">
              <a:latin typeface="Times New Roman"/>
            </a:endParaRPr>
          </a:p>
        </p:txBody>
      </p:sp>
      <p:sp>
        <p:nvSpPr>
          <p:cNvPr id="176"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fi-FI" sz="4400" b="0" strike="noStrike" spc="-1">
                <a:latin typeface="Arial"/>
              </a:rPr>
              <a:t>Click to edit the title text format</a:t>
            </a:r>
          </a:p>
        </p:txBody>
      </p:sp>
      <p:sp>
        <p:nvSpPr>
          <p:cNvPr id="177"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latin typeface="Arial"/>
              </a:rPr>
              <a:t>Second Outline Level</a:t>
            </a:r>
          </a:p>
          <a:p>
            <a:pPr marL="1296000" lvl="2" indent="-288000">
              <a:spcBef>
                <a:spcPts val="850"/>
              </a:spcBef>
              <a:buClr>
                <a:srgbClr val="000000"/>
              </a:buClr>
              <a:buSzPct val="45000"/>
              <a:buFont typeface="Wingdings" charset="2"/>
              <a:buChar char=""/>
            </a:pPr>
            <a:r>
              <a:rPr lang="fi-FI" sz="2400" b="0" strike="noStrike" spc="-1">
                <a:latin typeface="Arial"/>
              </a:rPr>
              <a:t>Third Outline Level</a:t>
            </a:r>
          </a:p>
          <a:p>
            <a:pPr marL="1728000" lvl="3" indent="-216000">
              <a:spcBef>
                <a:spcPts val="567"/>
              </a:spcBef>
              <a:buClr>
                <a:srgbClr val="000000"/>
              </a:buClr>
              <a:buSzPct val="75000"/>
              <a:buFont typeface="Symbol" charset="2"/>
              <a:buChar char=""/>
            </a:pPr>
            <a:r>
              <a:rPr lang="fi-FI" sz="2000" b="0" strike="noStrike" spc="-1">
                <a:latin typeface="Arial"/>
              </a:rPr>
              <a:t>Fourth Outline Level</a:t>
            </a:r>
          </a:p>
          <a:p>
            <a:pPr marL="2160000" lvl="4" indent="-216000">
              <a:spcBef>
                <a:spcPts val="283"/>
              </a:spcBef>
              <a:buClr>
                <a:srgbClr val="000000"/>
              </a:buClr>
              <a:buSzPct val="45000"/>
              <a:buFont typeface="Wingdings" charset="2"/>
              <a:buChar char=""/>
            </a:pPr>
            <a:r>
              <a:rPr lang="fi-FI" sz="2000" b="0" strike="noStrike" spc="-1">
                <a:latin typeface="Arial"/>
              </a:rPr>
              <a:t>Fifth Outline Level</a:t>
            </a:r>
          </a:p>
          <a:p>
            <a:pPr marL="2592000" lvl="5" indent="-216000">
              <a:spcBef>
                <a:spcPts val="283"/>
              </a:spcBef>
              <a:buClr>
                <a:srgbClr val="000000"/>
              </a:buClr>
              <a:buSzPct val="45000"/>
              <a:buFont typeface="Wingdings" charset="2"/>
              <a:buChar char=""/>
            </a:pPr>
            <a:r>
              <a:rPr lang="fi-FI" sz="2000" b="0" strike="noStrike" spc="-1">
                <a:latin typeface="Arial"/>
              </a:rPr>
              <a:t>Sixth Outline Level</a:t>
            </a:r>
          </a:p>
          <a:p>
            <a:pPr marL="3024000" lvl="6" indent="-216000">
              <a:spcBef>
                <a:spcPts val="283"/>
              </a:spcBef>
              <a:buClr>
                <a:srgbClr val="000000"/>
              </a:buClr>
              <a:buSzPct val="45000"/>
              <a:buFont typeface="Wingdings" charset="2"/>
              <a:buChar char=""/>
            </a:pPr>
            <a:r>
              <a:rPr lang="fi-FI"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medigi.fi/" TargetMode="External"/><Relationship Id="rId2" Type="http://schemas.openxmlformats.org/officeDocument/2006/relationships/hyperlink" Target="mailto:medigi@unioulu.oulu.fi"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fi/lisenssit/"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hyperlink" Target="mailto:medigi@unioulu.oulu.fi"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mailto:medigi@unioulu.oulu.fi" TargetMode="External"/><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ÄHÄN TULEE…"/>
          <p:cNvSpPr/>
          <p:nvPr/>
        </p:nvSpPr>
        <p:spPr>
          <a:xfrm>
            <a:off x="-23040" y="4753440"/>
            <a:ext cx="8506440" cy="161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51500" lnSpcReduction="20000"/>
          </a:bodyPr>
          <a:lstStyle/>
          <a:p>
            <a:pPr algn="ctr">
              <a:lnSpc>
                <a:spcPct val="90000"/>
              </a:lnSpc>
              <a:buNone/>
              <a:tabLst>
                <a:tab pos="0" algn="l"/>
              </a:tabLst>
            </a:pPr>
            <a:r>
              <a:rPr lang="fi-FI" sz="11200" b="0" strike="noStrike" spc="284" dirty="0" err="1">
                <a:solidFill>
                  <a:srgbClr val="3C3C3C"/>
                </a:solidFill>
                <a:latin typeface="Quicksand Medium"/>
                <a:ea typeface="DejaVu Sans"/>
              </a:rPr>
              <a:t>MEDigi</a:t>
            </a:r>
            <a:r>
              <a:rPr lang="fi-FI" sz="11200" b="0" strike="noStrike" spc="284" dirty="0">
                <a:solidFill>
                  <a:srgbClr val="3C3C3C"/>
                </a:solidFill>
                <a:latin typeface="Quicksand Medium"/>
                <a:ea typeface="DejaVu Sans"/>
              </a:rPr>
              <a:t>-tietovaranto</a:t>
            </a:r>
            <a:endParaRPr lang="fi-FI" sz="11200" b="0" strike="noStrike" spc="-1" dirty="0">
              <a:latin typeface="Arial"/>
            </a:endParaRPr>
          </a:p>
          <a:p>
            <a:pPr algn="ctr">
              <a:lnSpc>
                <a:spcPct val="90000"/>
              </a:lnSpc>
              <a:buNone/>
              <a:tabLst>
                <a:tab pos="0" algn="l"/>
              </a:tabLst>
            </a:pPr>
            <a:r>
              <a:rPr lang="fi-FI" sz="6700" b="0" strike="noStrike" spc="284" dirty="0">
                <a:solidFill>
                  <a:srgbClr val="3C3C3C"/>
                </a:solidFill>
                <a:latin typeface="Quicksand Medium"/>
                <a:ea typeface="DejaVu Sans"/>
              </a:rPr>
              <a:t>Ohjeistus oppimateriaalien tekijöille, päivitetty 2/25</a:t>
            </a:r>
            <a:endParaRPr lang="fi-FI" sz="6700" b="0" strike="noStrike" spc="-1" dirty="0">
              <a:latin typeface="Arial"/>
            </a:endParaRPr>
          </a:p>
          <a:p>
            <a:pPr algn="ctr">
              <a:lnSpc>
                <a:spcPct val="90000"/>
              </a:lnSpc>
              <a:spcAft>
                <a:spcPts val="601"/>
              </a:spcAft>
              <a:buNone/>
              <a:tabLst>
                <a:tab pos="0" algn="l"/>
              </a:tabLst>
            </a:pPr>
            <a:endParaRPr lang="fi-FI" sz="5100" b="0" strike="noStrike" spc="-1" dirty="0">
              <a:latin typeface="Arial"/>
            </a:endParaRPr>
          </a:p>
        </p:txBody>
      </p:sp>
      <p:pic>
        <p:nvPicPr>
          <p:cNvPr id="215" name="Kuva 2" descr="Kuvituskuva"/>
          <p:cNvPicPr/>
          <p:nvPr/>
        </p:nvPicPr>
        <p:blipFill>
          <a:blip r:embed="rId2"/>
          <a:srcRect t="7977" b="7983"/>
          <a:stretch/>
        </p:blipFill>
        <p:spPr>
          <a:xfrm>
            <a:off x="0" y="0"/>
            <a:ext cx="7620480" cy="4224600"/>
          </a:xfrm>
          <a:prstGeom prst="rect">
            <a:avLst/>
          </a:prstGeom>
          <a:ln w="0">
            <a:noFill/>
          </a:ln>
        </p:spPr>
      </p:pic>
      <p:pic>
        <p:nvPicPr>
          <p:cNvPr id="216" name="Kuva 4" descr="MEDigi-logo&#10;"/>
          <p:cNvPicPr/>
          <p:nvPr/>
        </p:nvPicPr>
        <p:blipFill>
          <a:blip r:embed="rId3"/>
          <a:srcRect t="5171" b="2375"/>
          <a:stretch/>
        </p:blipFill>
        <p:spPr>
          <a:xfrm>
            <a:off x="7622640" y="0"/>
            <a:ext cx="4566960" cy="4222440"/>
          </a:xfrm>
          <a:prstGeom prst="rect">
            <a:avLst/>
          </a:prstGeom>
          <a:ln w="0">
            <a:noFill/>
          </a:ln>
        </p:spPr>
      </p:pic>
      <p:pic>
        <p:nvPicPr>
          <p:cNvPr id="217" name="Kuva 5" descr="Opetus- ja kulttuuriministeriön logo"/>
          <p:cNvPicPr/>
          <p:nvPr/>
        </p:nvPicPr>
        <p:blipFill>
          <a:blip r:embed="rId4"/>
          <a:stretch/>
        </p:blipFill>
        <p:spPr>
          <a:xfrm>
            <a:off x="9797760" y="5248080"/>
            <a:ext cx="1668240" cy="9061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ÄHÄN TULEE… 4"/>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Tiedostojen tallennus</a:t>
            </a:r>
            <a:endParaRPr lang="fi-FI" sz="3600" b="0" strike="noStrike" spc="-1">
              <a:latin typeface="Arial"/>
            </a:endParaRPr>
          </a:p>
        </p:txBody>
      </p:sp>
      <p:sp>
        <p:nvSpPr>
          <p:cNvPr id="252"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5"/>
          <p:cNvSpPr/>
          <p:nvPr/>
        </p:nvSpPr>
        <p:spPr>
          <a:xfrm>
            <a:off x="1219320" y="2799000"/>
            <a:ext cx="4219200" cy="3761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Aloita tallentaminen kirjoittamalla oppimateriaalin nimi ja lisäämällä tiedostot.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Oppimateriaali voi koostua useasta tiedostosta. </a:t>
            </a:r>
            <a:r>
              <a:rPr lang="fi-FI" sz="1300" b="0" i="1" strike="noStrike" spc="-1">
                <a:solidFill>
                  <a:srgbClr val="3C3C3C"/>
                </a:solidFill>
                <a:latin typeface="Lato Regular"/>
                <a:ea typeface="Lato Regular"/>
              </a:rPr>
              <a:t>Lisää uusi tiedosto</a:t>
            </a:r>
            <a:r>
              <a:rPr lang="fi-FI" sz="1300" b="0" strike="noStrike" spc="-1">
                <a:solidFill>
                  <a:srgbClr val="3C3C3C"/>
                </a:solidFill>
                <a:latin typeface="Lato Regular"/>
                <a:ea typeface="Lato Regular"/>
              </a:rPr>
              <a:t> –painikkeesta saat lisättyä tiedostoja.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Tiedostot voivat olla eri kielisiä, jos haluat tallentaa materiaalistasi versiot eri kielillä (suomi, ruotsi, englanti)</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Voit myös tallentaa oppimateriaalisi nimestä ja tiedoston esitysnimestä eri kieliversiot.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Anna jokaiselle tiedostolle Tiedoston esitysnimi, jolla haluat sen näkyvän valmiissa oppimateriaalissa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p:txBody>
      </p:sp>
      <p:pic>
        <p:nvPicPr>
          <p:cNvPr id="253" name="Picture 252" descr="Kuvakaappaus tiedostojen tallennus -näkymästä. Näkymän tiedot selitetty tekstissä."/>
          <p:cNvPicPr/>
          <p:nvPr/>
        </p:nvPicPr>
        <p:blipFill>
          <a:blip r:embed="rId2"/>
          <a:stretch/>
        </p:blipFill>
        <p:spPr>
          <a:xfrm>
            <a:off x="6084000" y="16920"/>
            <a:ext cx="8709480" cy="6839280"/>
          </a:xfrm>
          <a:prstGeom prst="rect">
            <a:avLst/>
          </a:prstGeom>
          <a:ln w="10080">
            <a:solidFill>
              <a:srgbClr val="75D0B9"/>
            </a:solidFill>
            <a:round/>
          </a:ln>
        </p:spPr>
      </p:pic>
      <p:sp>
        <p:nvSpPr>
          <p:cNvPr id="254" name="Arrow: Right 1"/>
          <p:cNvSpPr/>
          <p:nvPr/>
        </p:nvSpPr>
        <p:spPr>
          <a:xfrm>
            <a:off x="5748480" y="4617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55" name="Arrow: Right 2"/>
          <p:cNvSpPr/>
          <p:nvPr/>
        </p:nvSpPr>
        <p:spPr>
          <a:xfrm>
            <a:off x="5748480" y="5157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56" name="Arrow: Right 4"/>
          <p:cNvSpPr/>
          <p:nvPr/>
        </p:nvSpPr>
        <p:spPr>
          <a:xfrm>
            <a:off x="5748480" y="6021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57" name="Arrow: Right 3"/>
          <p:cNvSpPr/>
          <p:nvPr/>
        </p:nvSpPr>
        <p:spPr>
          <a:xfrm>
            <a:off x="5770440" y="246852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ÄHÄN TULEE… 6"/>
          <p:cNvSpPr/>
          <p:nvPr/>
        </p:nvSpPr>
        <p:spPr>
          <a:xfrm>
            <a:off x="1219320" y="1501200"/>
            <a:ext cx="4100040" cy="4932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Perustiedot 1/3</a:t>
            </a:r>
            <a:endParaRPr lang="fi-FI" sz="3600" b="0" strike="noStrike" spc="-1">
              <a:latin typeface="Arial"/>
            </a:endParaRPr>
          </a:p>
        </p:txBody>
      </p:sp>
      <p:sp>
        <p:nvSpPr>
          <p:cNvPr id="259"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7"/>
          <p:cNvSpPr/>
          <p:nvPr/>
        </p:nvSpPr>
        <p:spPr>
          <a:xfrm>
            <a:off x="1219320" y="2799000"/>
            <a:ext cx="4219200" cy="3563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Lisää seuraavaksi materiaalin tekijä(t).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Materiaalilla voi olla yksi tai useampi tekijä. Tekijä voi olla joko henkilö tai organisaatio.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Lisää tekijä klikkaamalla sinistä </a:t>
            </a:r>
            <a:r>
              <a:rPr lang="fi-FI" sz="1300" b="0" i="1" strike="noStrike" spc="-1">
                <a:solidFill>
                  <a:srgbClr val="3C3C3C"/>
                </a:solidFill>
                <a:latin typeface="Lato Regular"/>
                <a:ea typeface="Lato Regular"/>
              </a:rPr>
              <a:t>Lisää uusi tekijä</a:t>
            </a:r>
            <a:r>
              <a:rPr lang="fi-FI" sz="1300" b="0" strike="noStrike" spc="-1">
                <a:solidFill>
                  <a:srgbClr val="3C3C3C"/>
                </a:solidFill>
                <a:latin typeface="Lato Regular"/>
                <a:ea typeface="Lato Regular"/>
              </a:rPr>
              <a:t> –painiketta. Tästä avautuu valintaikkuna, josta valitaan joko henkilö tai organisaatio.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Kirjoita henkilötekijä muotoon</a:t>
            </a:r>
            <a:r>
              <a:rPr lang="fi-FI" sz="1300" b="0" i="1" strike="noStrike" spc="-1">
                <a:solidFill>
                  <a:srgbClr val="3C3C3C"/>
                </a:solidFill>
                <a:latin typeface="Lato Regular"/>
                <a:ea typeface="Lato Regular"/>
              </a:rPr>
              <a:t> </a:t>
            </a:r>
            <a:r>
              <a:rPr lang="fi-FI" sz="1300" b="1" strike="noStrike" spc="-1">
                <a:solidFill>
                  <a:srgbClr val="3C3C3C"/>
                </a:solidFill>
                <a:latin typeface="Lato Regular"/>
                <a:ea typeface="Lato Regular"/>
              </a:rPr>
              <a:t>Sukunimi, Etunimi</a:t>
            </a:r>
            <a:r>
              <a:rPr lang="fi-FI" sz="1300" b="0" strike="noStrike" spc="-1">
                <a:solidFill>
                  <a:srgbClr val="3C3C3C"/>
                </a:solidFill>
                <a:latin typeface="Lato Regular"/>
                <a:ea typeface="Lato Regular"/>
              </a:rPr>
              <a:t>. Voit antaa henkilölle myös affiliaation, eli lisätä hänelle organisaatio-tiedon.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Henkilön organisaatio-tieto sekä organisaatio-tekijä valitaan annetusta listauksesta, josta löytyy kaikki suomalaiset korkeakoulut. Organisaatio voi olla tekijä, mikäli olette sopineet näin osana oppimateriaalin tekoprosessia.</a:t>
            </a:r>
            <a:endParaRPr lang="fi-FI" sz="1300" b="0" strike="noStrike" spc="-1">
              <a:latin typeface="Arial"/>
            </a:endParaRPr>
          </a:p>
        </p:txBody>
      </p:sp>
      <p:pic>
        <p:nvPicPr>
          <p:cNvPr id="260" name="Picture 259" descr="Kuvakaappaus tekijätietojen lisäämisestä. Näkymän tiedot selitetty tekstissä."/>
          <p:cNvPicPr/>
          <p:nvPr/>
        </p:nvPicPr>
        <p:blipFill>
          <a:blip r:embed="rId2"/>
          <a:stretch/>
        </p:blipFill>
        <p:spPr>
          <a:xfrm>
            <a:off x="5940000" y="3240000"/>
            <a:ext cx="6017400" cy="3238560"/>
          </a:xfrm>
          <a:prstGeom prst="rect">
            <a:avLst/>
          </a:prstGeom>
          <a:ln w="0">
            <a:solidFill>
              <a:srgbClr val="75D0B9"/>
            </a:solidFill>
          </a:ln>
        </p:spPr>
      </p:pic>
      <p:pic>
        <p:nvPicPr>
          <p:cNvPr id="261" name="Picture 260" descr="Kuvakaappaus tekijän tyypin valitsemisesta. Näkymän tiedot selitetty tekstissä."/>
          <p:cNvPicPr/>
          <p:nvPr/>
        </p:nvPicPr>
        <p:blipFill>
          <a:blip r:embed="rId3"/>
          <a:stretch/>
        </p:blipFill>
        <p:spPr>
          <a:xfrm>
            <a:off x="5940000" y="287640"/>
            <a:ext cx="6058800" cy="2590920"/>
          </a:xfrm>
          <a:prstGeom prst="rect">
            <a:avLst/>
          </a:prstGeom>
          <a:ln w="0">
            <a:solidFill>
              <a:srgbClr val="75D0B9"/>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ÄHÄN TULEE… 7"/>
          <p:cNvSpPr/>
          <p:nvPr/>
        </p:nvSpPr>
        <p:spPr>
          <a:xfrm>
            <a:off x="1219320" y="1501200"/>
            <a:ext cx="4100040" cy="4932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Perustiedot 2/3</a:t>
            </a:r>
            <a:endParaRPr lang="fi-FI" sz="3600" b="0" strike="noStrike" spc="-1">
              <a:latin typeface="Arial"/>
            </a:endParaRPr>
          </a:p>
        </p:txBody>
      </p:sp>
      <p:sp>
        <p:nvSpPr>
          <p:cNvPr id="263"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8"/>
          <p:cNvSpPr/>
          <p:nvPr/>
        </p:nvSpPr>
        <p:spPr>
          <a:xfrm>
            <a:off x="1219320" y="2799000"/>
            <a:ext cx="5620680" cy="39603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i="1" strike="noStrike" spc="-1">
                <a:solidFill>
                  <a:srgbClr val="3C3C3C"/>
                </a:solidFill>
                <a:latin typeface="Lato Regular"/>
                <a:ea typeface="Lato Regular"/>
              </a:rPr>
              <a:t>Asiasanat</a:t>
            </a:r>
            <a:r>
              <a:rPr lang="fi-FI" sz="1300" b="0" strike="noStrike" spc="-1">
                <a:solidFill>
                  <a:srgbClr val="3C3C3C"/>
                </a:solidFill>
                <a:latin typeface="Lato Regular"/>
                <a:ea typeface="Lato Regular"/>
              </a:rPr>
              <a:t> kertovat mitä aiheita oppimateriaalisi käsittelee. Asiasanoja voi lisätä useita. Voit valita asiasanat alasvetovalikosta klikkaamalla sanaa. Vaihtoehtojen rajaamiseksi voit aloittaa sanan kirjoittamisen ja valita sopivimman ehdotetuista vaihtoehdoista. Jos et löydä sopivaa asiasanaa, valitse parhaiten sopiva yleiskäsite (tieto on pakollinen).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i="1" strike="noStrike" spc="-1">
                <a:solidFill>
                  <a:srgbClr val="3C3C3C"/>
                </a:solidFill>
                <a:latin typeface="Lato Regular"/>
                <a:ea typeface="Lato Regular"/>
              </a:rPr>
              <a:t>Oppimateriaalin tyyppi</a:t>
            </a:r>
            <a:r>
              <a:rPr lang="fi-FI" sz="1300" b="0" strike="noStrike" spc="-1">
                <a:solidFill>
                  <a:srgbClr val="3C3C3C"/>
                </a:solidFill>
                <a:latin typeface="Lato Regular"/>
                <a:ea typeface="Lato Regular"/>
              </a:rPr>
              <a:t> kertoo, onko materiaalisi esim. opas, harjoitus tai video. Voit valita usean tyypin, mikäli materiaalisi hyödyntää useita muotoja.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i="1" strike="noStrike" spc="-1">
                <a:solidFill>
                  <a:srgbClr val="3C3C3C"/>
                </a:solidFill>
                <a:latin typeface="Lato Regular"/>
                <a:ea typeface="Lato Regular"/>
              </a:rPr>
              <a:t>Pääasiallinen kohderyhmä</a:t>
            </a:r>
            <a:r>
              <a:rPr lang="fi-FI" sz="1300" b="0" strike="noStrike" spc="-1">
                <a:solidFill>
                  <a:srgbClr val="3C3C3C"/>
                </a:solidFill>
                <a:latin typeface="Lato Regular"/>
                <a:ea typeface="Lato Regular"/>
              </a:rPr>
              <a:t> tarkoittaa kohderyhmää, jolle materiaali on ensisijaisesti suunnattu. Onko se tarkoitettu esim. opettajien hyödynnettäväksi tai opiskelijoille opiskeltavaksi. Voit valita usean kohderyhmän.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i="1" strike="noStrike" spc="-1">
                <a:solidFill>
                  <a:srgbClr val="3C3C3C"/>
                </a:solidFill>
                <a:latin typeface="Lato Regular"/>
                <a:ea typeface="Lato Regular"/>
              </a:rPr>
              <a:t>Pääasiallinen käyttötarkoitus</a:t>
            </a:r>
            <a:r>
              <a:rPr lang="fi-FI" sz="1300" b="0" strike="noStrike" spc="-1">
                <a:solidFill>
                  <a:srgbClr val="3C3C3C"/>
                </a:solidFill>
                <a:latin typeface="Lato Regular"/>
                <a:ea typeface="Lato Regular"/>
              </a:rPr>
              <a:t> -kohdassa voit kertoa oppimateriaalisi käyttötarkoituksesta koulutuksen kontekstissa. Onko materiaali esim. oppimiskokonaisuuden osa, jatkotyöstettävä materiaali tai itsenäiseen opiskeluun tarkoitettu materiaali. </a:t>
            </a:r>
            <a:endParaRPr lang="fi-FI" sz="1300" b="0" strike="noStrike" spc="-1">
              <a:latin typeface="Arial"/>
            </a:endParaRPr>
          </a:p>
        </p:txBody>
      </p:sp>
      <p:pic>
        <p:nvPicPr>
          <p:cNvPr id="264" name="Picture 263" descr="Kuvakaappaus perustiedoista. Näkymän tiedot selitetty tekstissä."/>
          <p:cNvPicPr/>
          <p:nvPr/>
        </p:nvPicPr>
        <p:blipFill>
          <a:blip r:embed="rId2"/>
          <a:stretch/>
        </p:blipFill>
        <p:spPr>
          <a:xfrm>
            <a:off x="6948000" y="2935080"/>
            <a:ext cx="5181840" cy="2823480"/>
          </a:xfrm>
          <a:prstGeom prst="rect">
            <a:avLst/>
          </a:prstGeom>
          <a:ln w="0">
            <a:solidFill>
              <a:srgbClr val="75D0B9"/>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ÄHÄN TULEE… 8"/>
          <p:cNvSpPr/>
          <p:nvPr/>
        </p:nvSpPr>
        <p:spPr>
          <a:xfrm>
            <a:off x="1219320" y="1501200"/>
            <a:ext cx="4100040" cy="4932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Perustiedot 3/3</a:t>
            </a:r>
            <a:endParaRPr lang="fi-FI" sz="3600" b="0" strike="noStrike" spc="-1">
              <a:latin typeface="Arial"/>
            </a:endParaRPr>
          </a:p>
        </p:txBody>
      </p:sp>
      <p:sp>
        <p:nvSpPr>
          <p:cNvPr id="266"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9"/>
          <p:cNvSpPr/>
          <p:nvPr/>
        </p:nvSpPr>
        <p:spPr>
          <a:xfrm>
            <a:off x="1219320" y="2799000"/>
            <a:ext cx="4219200" cy="2573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Kohtaan </a:t>
            </a:r>
            <a:r>
              <a:rPr lang="fi-FI" sz="1300" b="0" i="1" strike="noStrike" spc="-1">
                <a:solidFill>
                  <a:srgbClr val="3C3C3C"/>
                </a:solidFill>
                <a:latin typeface="Lato Regular"/>
                <a:ea typeface="Lato Regular"/>
              </a:rPr>
              <a:t>Lääketieteen ja hammaslääketieteen tiedot</a:t>
            </a:r>
            <a:r>
              <a:rPr lang="fi-FI" sz="1300" b="0" strike="noStrike" spc="-1">
                <a:solidFill>
                  <a:srgbClr val="3C3C3C"/>
                </a:solidFill>
                <a:latin typeface="Lato Regular"/>
                <a:ea typeface="Lato Regular"/>
              </a:rPr>
              <a:t> voit lisätä tiedon ICD-10-tautiluokituksesta ja lääketieteen ja hammaslääketieteen erikoisaloista, jotka koskevat materiaaliasi. Voit valita usean tautiluokituksen ja erikoisalan.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Kirjoita </a:t>
            </a:r>
            <a:r>
              <a:rPr lang="fi-FI" sz="1300" b="0" i="1" strike="noStrike" spc="-1">
                <a:solidFill>
                  <a:srgbClr val="3C3C3C"/>
                </a:solidFill>
                <a:latin typeface="Lato Regular"/>
                <a:ea typeface="Lato Regular"/>
              </a:rPr>
              <a:t>kuvaus</a:t>
            </a:r>
            <a:r>
              <a:rPr lang="fi-FI" sz="1300" b="0" strike="noStrike" spc="-1">
                <a:solidFill>
                  <a:srgbClr val="3C3C3C"/>
                </a:solidFill>
                <a:latin typeface="Lato Regular"/>
                <a:ea typeface="Lato Regular"/>
              </a:rPr>
              <a:t>-kenttään tiivis kuvaus materiaalistasi.</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i="1" strike="noStrike" spc="-1">
                <a:solidFill>
                  <a:srgbClr val="3C3C3C"/>
                </a:solidFill>
                <a:latin typeface="Lato Regular"/>
                <a:ea typeface="Lato Regular"/>
              </a:rPr>
              <a:t>Kieliversiot-</a:t>
            </a:r>
            <a:r>
              <a:rPr lang="fi-FI" sz="1300" b="0" strike="noStrike" spc="-1">
                <a:solidFill>
                  <a:srgbClr val="3C3C3C"/>
                </a:solidFill>
                <a:latin typeface="Lato Regular"/>
                <a:ea typeface="Lato Regular"/>
              </a:rPr>
              <a:t>haitarista pääset syöttämään kuvauksen myös englanniksi ja ruotsiksi. Tämä on erityisesti suositeltavaa monikielisille oppimateriaaleille.</a:t>
            </a:r>
            <a:endParaRPr lang="fi-FI" sz="1300" b="0" strike="noStrike" spc="-1">
              <a:latin typeface="Arial"/>
            </a:endParaRPr>
          </a:p>
        </p:txBody>
      </p:sp>
      <p:pic>
        <p:nvPicPr>
          <p:cNvPr id="267" name="Picture 266" descr="Kuvakaappaus perustiedoista. Näkymän tiedot selitetty tekstissä."/>
          <p:cNvPicPr/>
          <p:nvPr/>
        </p:nvPicPr>
        <p:blipFill>
          <a:blip r:embed="rId2"/>
          <a:stretch/>
        </p:blipFill>
        <p:spPr>
          <a:xfrm>
            <a:off x="5760000" y="2340000"/>
            <a:ext cx="6178680" cy="3594600"/>
          </a:xfrm>
          <a:prstGeom prst="rect">
            <a:avLst/>
          </a:prstGeom>
          <a:ln w="0">
            <a:solidFill>
              <a:srgbClr val="75D0B9"/>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ÄHÄN TULEE… 9"/>
          <p:cNvSpPr/>
          <p:nvPr/>
        </p:nvSpPr>
        <p:spPr>
          <a:xfrm>
            <a:off x="1219320" y="1501200"/>
            <a:ext cx="4100040" cy="4932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Koulutustiedot</a:t>
            </a:r>
            <a:endParaRPr lang="fi-FI" sz="3600" b="0" strike="noStrike" spc="-1">
              <a:latin typeface="Arial"/>
            </a:endParaRPr>
          </a:p>
        </p:txBody>
      </p:sp>
      <p:sp>
        <p:nvSpPr>
          <p:cNvPr id="269"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0"/>
          <p:cNvSpPr/>
          <p:nvPr/>
        </p:nvSpPr>
        <p:spPr>
          <a:xfrm>
            <a:off x="1219320" y="2799000"/>
            <a:ext cx="4219200" cy="1583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Koulutustiedot-välilehdellä voit lisätä tiedot, mille </a:t>
            </a:r>
            <a:r>
              <a:rPr lang="fi-FI" sz="1300" b="0" i="1" strike="noStrike" spc="-1">
                <a:solidFill>
                  <a:srgbClr val="3C3C3C"/>
                </a:solidFill>
                <a:latin typeface="Lato Regular"/>
                <a:ea typeface="Lato Regular"/>
              </a:rPr>
              <a:t>koulutusasteelle</a:t>
            </a:r>
            <a:r>
              <a:rPr lang="fi-FI" sz="1300" b="0" strike="noStrike" spc="-1">
                <a:solidFill>
                  <a:srgbClr val="3C3C3C"/>
                </a:solidFill>
                <a:latin typeface="Lato Regular"/>
                <a:ea typeface="Lato Regular"/>
              </a:rPr>
              <a:t> (korkeakoulutus, alempi, ylempi, tutkija-aste) materiaali on suunnattu.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Voit lisätä myös tiedon materiaalin </a:t>
            </a:r>
            <a:r>
              <a:rPr lang="fi-FI" sz="1300" b="0" i="1" strike="noStrike" spc="-1">
                <a:solidFill>
                  <a:srgbClr val="3C3C3C"/>
                </a:solidFill>
                <a:latin typeface="Lato Regular"/>
                <a:ea typeface="Lato Regular"/>
              </a:rPr>
              <a:t>tieteenalasta</a:t>
            </a:r>
            <a:r>
              <a:rPr lang="fi-FI" sz="1300" b="0" strike="noStrike" spc="-1">
                <a:solidFill>
                  <a:srgbClr val="3C3C3C"/>
                </a:solidFill>
                <a:latin typeface="Lato Regular"/>
                <a:ea typeface="Lato Regular"/>
              </a:rPr>
              <a:t> sekä siitä opetussuunnitelmasta tai tutkintorakenteesta, jota oppimateriaali mahdollisesti toteuttaa.</a:t>
            </a:r>
            <a:endParaRPr lang="fi-FI" sz="1300" b="0" strike="noStrike" spc="-1">
              <a:latin typeface="Arial"/>
            </a:endParaRPr>
          </a:p>
        </p:txBody>
      </p:sp>
      <p:pic>
        <p:nvPicPr>
          <p:cNvPr id="270" name="Picture 269" descr="Kuvakaappaus koulutustiedoista. Näkymän tiedot selitetty tekstissä."/>
          <p:cNvPicPr/>
          <p:nvPr/>
        </p:nvPicPr>
        <p:blipFill>
          <a:blip r:embed="rId2"/>
          <a:stretch/>
        </p:blipFill>
        <p:spPr>
          <a:xfrm>
            <a:off x="5752440" y="2495880"/>
            <a:ext cx="6231240" cy="2902680"/>
          </a:xfrm>
          <a:prstGeom prst="rect">
            <a:avLst/>
          </a:prstGeom>
          <a:ln w="0">
            <a:solidFill>
              <a:srgbClr val="75D0B9"/>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ÄHÄN TULEE… 10"/>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Tarkemmat tiedot 1/3</a:t>
            </a:r>
            <a:endParaRPr lang="fi-FI" sz="3600" b="0" strike="noStrike" spc="-1">
              <a:latin typeface="Arial"/>
            </a:endParaRPr>
          </a:p>
        </p:txBody>
      </p:sp>
      <p:sp>
        <p:nvSpPr>
          <p:cNvPr id="272"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1"/>
          <p:cNvSpPr/>
          <p:nvPr/>
        </p:nvSpPr>
        <p:spPr>
          <a:xfrm>
            <a:off x="1219320" y="2799000"/>
            <a:ext cx="5439240" cy="3167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i="1" strike="noStrike" spc="-1">
                <a:solidFill>
                  <a:srgbClr val="3C3C3C"/>
                </a:solidFill>
                <a:latin typeface="Lato Regular"/>
                <a:ea typeface="Lato Regular"/>
              </a:rPr>
              <a:t>Tarkemmat tiedot</a:t>
            </a:r>
            <a:r>
              <a:rPr lang="fi-FI" sz="1300" b="0" strike="noStrike" spc="-1">
                <a:solidFill>
                  <a:srgbClr val="3C3C3C"/>
                </a:solidFill>
                <a:latin typeface="Lato Regular"/>
                <a:ea typeface="Lato Regular"/>
              </a:rPr>
              <a:t> –kohdasta löydät tarkentavia kenttiä, jotka ovat hyödyllisiä osalle oppimateriaaleista. Se sisältää myös kaksi pakollista kohtaa: hallintaoikeuden siirto ja oppimateriaali vanhenee. Näistä lisää seuraavilla sivuilla.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i="1" strike="noStrike" spc="-1">
                <a:solidFill>
                  <a:srgbClr val="3C3C3C"/>
                </a:solidFill>
                <a:latin typeface="Lato Regular"/>
                <a:ea typeface="Lato Regular"/>
              </a:rPr>
              <a:t>Opiskeluaika</a:t>
            </a:r>
            <a:r>
              <a:rPr lang="fi-FI" sz="1300" b="0" strike="noStrike" spc="-1">
                <a:solidFill>
                  <a:srgbClr val="3C3C3C"/>
                </a:solidFill>
                <a:latin typeface="Lato Regular"/>
                <a:ea typeface="Lato Regular"/>
              </a:rPr>
              <a:t> tarkoittaa aika-arviota, joka kuluu materiaalin opiskeluun.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materiaalissa on huomioitu saavutettavuus, voit valita </a:t>
            </a:r>
            <a:r>
              <a:rPr lang="fi-FI" sz="1300" b="0" i="1" strike="noStrike" spc="-1">
                <a:solidFill>
                  <a:srgbClr val="3C3C3C"/>
                </a:solidFill>
                <a:latin typeface="Lato Regular"/>
                <a:ea typeface="Lato Regular"/>
              </a:rPr>
              <a:t>saavutettavuuden tukitoiminnot</a:t>
            </a:r>
            <a:r>
              <a:rPr lang="fi-FI" sz="1300" b="0" strike="noStrike" spc="-1">
                <a:solidFill>
                  <a:srgbClr val="3C3C3C"/>
                </a:solidFill>
                <a:latin typeface="Lato Regular"/>
                <a:ea typeface="Lato Regular"/>
              </a:rPr>
              <a:t> –valikosta soveltuvat tukitoiminnot. Mikäli materiaalissa on </a:t>
            </a:r>
            <a:r>
              <a:rPr lang="fi-FI" sz="1300" b="0" i="1" strike="noStrike" spc="-1">
                <a:solidFill>
                  <a:srgbClr val="3C3C3C"/>
                </a:solidFill>
                <a:latin typeface="Lato Regular"/>
                <a:ea typeface="Lato Regular"/>
              </a:rPr>
              <a:t>saavutettavuuden esteitä</a:t>
            </a:r>
            <a:r>
              <a:rPr lang="fi-FI" sz="1300" b="0" strike="noStrike" spc="-1">
                <a:solidFill>
                  <a:srgbClr val="3C3C3C"/>
                </a:solidFill>
                <a:latin typeface="Lato Regular"/>
                <a:ea typeface="Lato Regular"/>
              </a:rPr>
              <a:t> voit valita nämä esteet-valikosta (esim. välähtely, kovat äänet).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i="1" strike="noStrike" spc="-1">
                <a:solidFill>
                  <a:srgbClr val="3C3C3C"/>
                </a:solidFill>
                <a:latin typeface="Lato Regular"/>
                <a:ea typeface="Lato Regular"/>
              </a:rPr>
              <a:t>Julkaisija</a:t>
            </a:r>
            <a:r>
              <a:rPr lang="fi-FI" sz="1300" b="0" strike="noStrike" spc="-1">
                <a:solidFill>
                  <a:srgbClr val="3C3C3C"/>
                </a:solidFill>
                <a:latin typeface="Lato Regular"/>
                <a:ea typeface="Lato Regular"/>
              </a:rPr>
              <a:t>-kohtaan voit merkitä materiaalin julkaisijan. Jos materiaali on tuotettu esim. hankkeessa tai jonkin organisaation rahoittamana, voit merkitä sen tähän.</a:t>
            </a:r>
            <a:endParaRPr lang="fi-FI" sz="1300" b="0" strike="noStrike" spc="-1">
              <a:latin typeface="Arial"/>
            </a:endParaRPr>
          </a:p>
        </p:txBody>
      </p:sp>
      <p:pic>
        <p:nvPicPr>
          <p:cNvPr id="273" name="Picture 272" descr="Kuvakaappaus tarkemmista tiedoista. Näkymän tiedot selitetty tekstissä."/>
          <p:cNvPicPr/>
          <p:nvPr/>
        </p:nvPicPr>
        <p:blipFill>
          <a:blip r:embed="rId2"/>
          <a:stretch/>
        </p:blipFill>
        <p:spPr>
          <a:xfrm>
            <a:off x="6758640" y="2520000"/>
            <a:ext cx="5119920" cy="3418560"/>
          </a:xfrm>
          <a:prstGeom prst="rect">
            <a:avLst/>
          </a:prstGeom>
          <a:ln w="0">
            <a:solidFill>
              <a:srgbClr val="75D0B9"/>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ÄHÄN TULEE… 11"/>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Tarkemmat tiedot 2/3</a:t>
            </a:r>
            <a:endParaRPr lang="fi-FI" sz="3600" b="0" strike="noStrike" spc="-1">
              <a:latin typeface="Arial"/>
            </a:endParaRPr>
          </a:p>
        </p:txBody>
      </p:sp>
      <p:sp>
        <p:nvSpPr>
          <p:cNvPr id="275"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2"/>
          <p:cNvSpPr/>
          <p:nvPr/>
        </p:nvSpPr>
        <p:spPr>
          <a:xfrm>
            <a:off x="1219320" y="2799000"/>
            <a:ext cx="5439240" cy="3761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i="1" strike="noStrike" spc="-1">
                <a:solidFill>
                  <a:srgbClr val="3C3C3C"/>
                </a:solidFill>
                <a:latin typeface="Lato Regular"/>
                <a:ea typeface="Lato Regular"/>
              </a:rPr>
              <a:t>Hallintaoikeuden siirto</a:t>
            </a:r>
            <a:r>
              <a:rPr lang="fi-FI" sz="1300" b="0" strike="noStrike" spc="-1">
                <a:solidFill>
                  <a:srgbClr val="3C3C3C"/>
                </a:solidFill>
                <a:latin typeface="Lato Regular"/>
                <a:ea typeface="Lato Regular"/>
              </a:rPr>
              <a:t> –kohdassa sinun tulee määritellä, voidaanko materiaalisi hallintaoikeus, ml. päivittämisoikeus siirtää toiselle henkilölle.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toimit jatkossakin materiaalin hallinnoijana ja ylläpitäjänä, valitse ensimmäinen vaihtoehto (</a:t>
            </a:r>
            <a:r>
              <a:rPr lang="fi-FI" sz="1300" b="0" i="1" strike="noStrike" spc="-1">
                <a:solidFill>
                  <a:srgbClr val="3C3C3C"/>
                </a:solidFill>
                <a:latin typeface="Lato Regular"/>
                <a:ea typeface="Lato Regular"/>
              </a:rPr>
              <a:t>Säilytän materiaalin hallintaoikeuden itselläni.</a:t>
            </a:r>
            <a:r>
              <a:rPr lang="fi-FI" sz="1300" b="0" strike="noStrike" spc="-1">
                <a:solidFill>
                  <a:srgbClr val="3C3C3C"/>
                </a:solidFill>
                <a:latin typeface="Lato Regular"/>
                <a:ea typeface="Lato Regular"/>
              </a:rPr>
              <a: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Jos tiedät, että et pysty hallinnoimaan materiaalia tai haluat muusta syystä siirtää hallintaoikeudelle toiselle henkilölle, joka tulevaisuudessa vastaa esim. materiaalin päivittämisestä, valitse viimeinen vaihtoehto ja kirjoita kenttään henkilön nimi ja sähköposti.</a:t>
            </a:r>
            <a:r>
              <a:rPr lang="fi-FI" sz="1300" b="1" strike="noStrike" spc="-1">
                <a:solidFill>
                  <a:srgbClr val="3C3C3C"/>
                </a:solidFill>
                <a:latin typeface="Lato Regular"/>
                <a:ea typeface="Lato Regular"/>
              </a:rPr>
              <a:t> Tiedot eivät siirry automaattisesti järjestelmästä tässä kohdassa mainitsemillesi henkilöille, joten muista informoida nimettyjä henkilöitä!</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on nähtävissä, ettet pysty itse hallinnoimaan ja päivittämään tekemääsi materiaalia, mutta et myöskään osaa nimetä itsellesi seuraajaa, valitse keskimmäinen vaihtoehto.</a:t>
            </a:r>
            <a:endParaRPr lang="fi-FI" sz="1300" b="0" strike="noStrike" spc="-1">
              <a:latin typeface="Arial"/>
            </a:endParaRPr>
          </a:p>
        </p:txBody>
      </p:sp>
      <p:pic>
        <p:nvPicPr>
          <p:cNvPr id="276" name="Picture 275" descr="Kuvakaappaus hallintaoikeuden siirrosta. Näkymän tiedot selitetty tekstissä."/>
          <p:cNvPicPr/>
          <p:nvPr/>
        </p:nvPicPr>
        <p:blipFill>
          <a:blip r:embed="rId2"/>
          <a:stretch/>
        </p:blipFill>
        <p:spPr>
          <a:xfrm>
            <a:off x="6840000" y="876600"/>
            <a:ext cx="5065560" cy="5781960"/>
          </a:xfrm>
          <a:prstGeom prst="rect">
            <a:avLst/>
          </a:prstGeom>
          <a:ln w="0">
            <a:solidFill>
              <a:srgbClr val="75D0B9"/>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ÄHÄN TULEE… 3"/>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Tarkemmat tiedot 3/3</a:t>
            </a:r>
            <a:endParaRPr lang="fi-FI" sz="3600" b="0" strike="noStrike" spc="-1">
              <a:latin typeface="Arial"/>
            </a:endParaRPr>
          </a:p>
        </p:txBody>
      </p:sp>
      <p:sp>
        <p:nvSpPr>
          <p:cNvPr id="278"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4"/>
          <p:cNvSpPr/>
          <p:nvPr/>
        </p:nvSpPr>
        <p:spPr>
          <a:xfrm>
            <a:off x="1219320" y="2799000"/>
            <a:ext cx="5439240" cy="3365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i="1" strike="noStrike" spc="-1">
                <a:solidFill>
                  <a:srgbClr val="3C3C3C"/>
                </a:solidFill>
                <a:latin typeface="Lato Regular"/>
                <a:ea typeface="Lato Regular"/>
              </a:rPr>
              <a:t>Tarkemmat tiedot</a:t>
            </a:r>
            <a:r>
              <a:rPr lang="fi-FI" sz="1300" b="0" strike="noStrike" spc="-1">
                <a:solidFill>
                  <a:srgbClr val="3C3C3C"/>
                </a:solidFill>
                <a:latin typeface="Lato Regular"/>
                <a:ea typeface="Lato Regular"/>
              </a:rPr>
              <a:t> –kohdassa materiaalille määritellään </a:t>
            </a:r>
            <a:r>
              <a:rPr lang="fi-FI" sz="1300" b="0" i="1" strike="noStrike" spc="-1">
                <a:solidFill>
                  <a:srgbClr val="3C3C3C"/>
                </a:solidFill>
                <a:latin typeface="Lato Regular"/>
                <a:ea typeface="Lato Regular"/>
              </a:rPr>
              <a:t>oppimateriaali vanhenee</a:t>
            </a:r>
            <a:r>
              <a:rPr lang="fi-FI" sz="1300" b="0" strike="noStrike" spc="-1">
                <a:solidFill>
                  <a:srgbClr val="3C3C3C"/>
                </a:solidFill>
                <a:latin typeface="Lato Regular"/>
                <a:ea typeface="Lato Regular"/>
              </a:rPr>
              <a:t> –päivämäärä. Tämän päivänmäärän jälkeen materiaali ei ole enää löydettävissä tietovarannon hakutoiminnolla. Vanhenee-päivämäärää voi myöhemmin muuttaa oppimateriaalin muokkaus-toiminnolla. Tämän muokkauksen voi tehdä myös jo sen jälkeen kun oppimateriaali on jo vanhentunut.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Suosittelemme asettamaan vanhenemispäivämäärän tulevaisuuteen siihen asti, kun materiaalin ajatellaan olevan relevanttia. Vähimmäistoive on vuosi tallennuspäivämäärästä lähtien huomioiden lukuvuosisykli (lukuvuoden loppumisajankohta on 31.7.). Mikäli oppimateriaalin tieto ei ole sisällöllisesti nopeasti vanhenevaa, voit määrittää päivämäärä monta vuotta tulevaisuuteen.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p:txBody>
      </p:sp>
      <p:pic>
        <p:nvPicPr>
          <p:cNvPr id="279" name="Picture 278" descr="Kuvakaappaus tarkemmista tiedoista. Näkymän tiedot selitetty tekstissä."/>
          <p:cNvPicPr/>
          <p:nvPr/>
        </p:nvPicPr>
        <p:blipFill>
          <a:blip r:embed="rId2"/>
          <a:stretch/>
        </p:blipFill>
        <p:spPr>
          <a:xfrm>
            <a:off x="6758640" y="2520000"/>
            <a:ext cx="5119920" cy="3418560"/>
          </a:xfrm>
          <a:prstGeom prst="rect">
            <a:avLst/>
          </a:prstGeom>
          <a:ln w="0">
            <a:solidFill>
              <a:srgbClr val="75D0B9"/>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ÄHÄN TULEE… 12"/>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Hyödynnetyt materiaalit</a:t>
            </a:r>
            <a:endParaRPr lang="fi-FI" sz="3600" b="0" strike="noStrike" spc="-1">
              <a:latin typeface="Arial"/>
            </a:endParaRPr>
          </a:p>
        </p:txBody>
      </p:sp>
      <p:sp>
        <p:nvSpPr>
          <p:cNvPr id="281"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3"/>
          <p:cNvSpPr/>
          <p:nvPr/>
        </p:nvSpPr>
        <p:spPr>
          <a:xfrm>
            <a:off x="1219320" y="2799000"/>
            <a:ext cx="3999240" cy="2177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Jos materiaali pohjautuu johonkin toiseen materiaaliin tai sen tekemisessä on hyödynnetty jotain tiettyä aineistoa, voit lisätä tiedon tästä kohtaan</a:t>
            </a:r>
            <a:r>
              <a:rPr lang="fi-FI" sz="1300" b="0" i="1" strike="noStrike" spc="-1">
                <a:solidFill>
                  <a:srgbClr val="3C3C3C"/>
                </a:solidFill>
                <a:latin typeface="Lato Regular"/>
                <a:ea typeface="Lato Regular"/>
              </a:rPr>
              <a:t> Hyödynnetyt materiaalit</a:t>
            </a:r>
            <a:r>
              <a:rPr lang="fi-FI" sz="1300" b="0" strike="noStrike" spc="-1">
                <a:solidFill>
                  <a:srgbClr val="3C3C3C"/>
                </a:solidFill>
                <a:latin typeface="Lato Regular"/>
                <a:ea typeface="Lato Regular"/>
              </a:rPr>
              <a: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Lisää </a:t>
            </a:r>
            <a:r>
              <a:rPr lang="fi-FI" sz="1300" b="0" i="1" strike="noStrike" spc="-1">
                <a:solidFill>
                  <a:srgbClr val="3C3C3C"/>
                </a:solidFill>
                <a:latin typeface="Lato Regular"/>
                <a:ea typeface="Lato Regular"/>
              </a:rPr>
              <a:t>tekijän nimi</a:t>
            </a:r>
            <a:r>
              <a:rPr lang="fi-FI" sz="1300" b="0" strike="noStrike" spc="-1">
                <a:solidFill>
                  <a:srgbClr val="3C3C3C"/>
                </a:solidFill>
                <a:latin typeface="Lato Regular"/>
                <a:ea typeface="Lato Regular"/>
              </a:rPr>
              <a:t> muodossa Sukunimi, Etunimi sekä </a:t>
            </a:r>
            <a:r>
              <a:rPr lang="fi-FI" sz="1300" b="0" i="1" strike="noStrike" spc="-1">
                <a:solidFill>
                  <a:srgbClr val="3C3C3C"/>
                </a:solidFill>
                <a:latin typeface="Lato Regular"/>
                <a:ea typeface="Lato Regular"/>
              </a:rPr>
              <a:t>materiaalin nimi</a:t>
            </a:r>
            <a:r>
              <a:rPr lang="fi-FI" sz="1300" b="0" strike="noStrike" spc="-1">
                <a:solidFill>
                  <a:srgbClr val="3C3C3C"/>
                </a:solidFill>
                <a:latin typeface="Lato Regular"/>
                <a:ea typeface="Lato Regular"/>
              </a:rPr>
              <a:t>. Lisää vielä linkki materiaaliin.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Voit lisätä usean materiaalin. Hyödynnetyn materiaalin saa poistettua </a:t>
            </a:r>
            <a:r>
              <a:rPr lang="fi-FI" sz="1300" b="0" i="1" strike="noStrike" spc="-1">
                <a:solidFill>
                  <a:srgbClr val="3C3C3C"/>
                </a:solidFill>
                <a:latin typeface="Lato Regular"/>
                <a:ea typeface="Lato Regular"/>
              </a:rPr>
              <a:t>Poista</a:t>
            </a:r>
            <a:r>
              <a:rPr lang="fi-FI" sz="1300" b="0" strike="noStrike" spc="-1">
                <a:solidFill>
                  <a:srgbClr val="3C3C3C"/>
                </a:solidFill>
                <a:latin typeface="Lato Regular"/>
                <a:ea typeface="Lato Regular"/>
              </a:rPr>
              <a:t>-painikkeesta.</a:t>
            </a:r>
            <a:endParaRPr lang="fi-FI" sz="1300" b="0" strike="noStrike" spc="-1">
              <a:latin typeface="Arial"/>
            </a:endParaRPr>
          </a:p>
        </p:txBody>
      </p:sp>
      <p:pic>
        <p:nvPicPr>
          <p:cNvPr id="282" name="Picture 281" descr="Kuvakaappaus hyödynnetyt materiaalit -näkymästä. Näkymän tiedot selitetty tekstissä."/>
          <p:cNvPicPr/>
          <p:nvPr/>
        </p:nvPicPr>
        <p:blipFill>
          <a:blip r:embed="rId2"/>
          <a:stretch/>
        </p:blipFill>
        <p:spPr>
          <a:xfrm>
            <a:off x="5580000" y="1620000"/>
            <a:ext cx="6208560" cy="3778560"/>
          </a:xfrm>
          <a:prstGeom prst="rect">
            <a:avLst/>
          </a:prstGeom>
          <a:ln w="0">
            <a:solidFill>
              <a:srgbClr val="75D0B9"/>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ÄHÄN TULEE… 13"/>
          <p:cNvSpPr/>
          <p:nvPr/>
        </p:nvSpPr>
        <p:spPr>
          <a:xfrm>
            <a:off x="1219320" y="1501200"/>
            <a:ext cx="4100040" cy="4932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Esikatselu</a:t>
            </a:r>
            <a:endParaRPr lang="fi-FI" sz="3600" b="0" strike="noStrike" spc="-1">
              <a:latin typeface="Arial"/>
            </a:endParaRPr>
          </a:p>
        </p:txBody>
      </p:sp>
      <p:sp>
        <p:nvSpPr>
          <p:cNvPr id="284"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4"/>
          <p:cNvSpPr/>
          <p:nvPr/>
        </p:nvSpPr>
        <p:spPr>
          <a:xfrm>
            <a:off x="1219320" y="2799000"/>
            <a:ext cx="4540680" cy="43563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Viimeisenä askeleena ennen oppimateriaalin julkaisua voit </a:t>
            </a:r>
            <a:r>
              <a:rPr lang="fi-FI" sz="1300" b="0" i="1" strike="noStrike" spc="-1">
                <a:solidFill>
                  <a:srgbClr val="3C3C3C"/>
                </a:solidFill>
                <a:latin typeface="Lato Regular"/>
                <a:ea typeface="Lato Regular"/>
              </a:rPr>
              <a:t>Esikatselu</a:t>
            </a:r>
            <a:r>
              <a:rPr lang="fi-FI" sz="1300" b="0" strike="noStrike" spc="-1">
                <a:solidFill>
                  <a:srgbClr val="3C3C3C"/>
                </a:solidFill>
                <a:latin typeface="Lato Regular"/>
                <a:ea typeface="Lato Regular"/>
              </a:rPr>
              <a:t>-välilehdellä tarkistaa, että syöttämäsi tiedot ovat varmasti oikein sekä järjestää oppimateriaalin osat tai tekijät haluamaasi järjestykseen.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joitain tietoja on jäänyt puuttumaan, voit vielä lisätä ne klikkaamalla</a:t>
            </a:r>
            <a:r>
              <a:rPr lang="fi-FI" sz="1300" b="0" i="1" strike="noStrike" spc="-1">
                <a:solidFill>
                  <a:srgbClr val="3C3C3C"/>
                </a:solidFill>
                <a:latin typeface="Lato Regular"/>
                <a:ea typeface="Lato Regular"/>
              </a:rPr>
              <a:t> Lisää puuttuva tieto</a:t>
            </a:r>
            <a:r>
              <a:rPr lang="fi-FI" sz="1300" b="0" strike="noStrike" spc="-1">
                <a:solidFill>
                  <a:srgbClr val="3C3C3C"/>
                </a:solidFill>
                <a:latin typeface="Lato Regular"/>
                <a:ea typeface="Lato Regular"/>
              </a:rPr>
              <a:t> –painiketta.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Esikatselun lopuksi, sinun tulee lisätä tieto, millä tekijänoikeus- tai käyttöoikeussopimuksella materiaalista on sovittu (tyypillisimmin MEDigi-sopimus, muita mahdollisia ovat avoin lisenssi tai määrittelemäsi muu sopimus). Huomioithan, että et voi muuttaa tätä tietoa myöhemmin muokkauslomakkeella.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Ennen julkaisua, tulee sinun vielä hyväksyä käyttöehdot. Klikkaa lopuksi </a:t>
            </a:r>
            <a:r>
              <a:rPr lang="fi-FI" sz="1300" b="0" i="1" strike="noStrike" spc="-1">
                <a:solidFill>
                  <a:srgbClr val="3C3C3C"/>
                </a:solidFill>
                <a:latin typeface="Lato Regular"/>
                <a:ea typeface="Lato Regular"/>
              </a:rPr>
              <a:t>julkaise</a:t>
            </a:r>
            <a:r>
              <a:rPr lang="fi-FI" sz="1300" b="0" strike="noStrike" spc="-1">
                <a:solidFill>
                  <a:srgbClr val="3C3C3C"/>
                </a:solidFill>
                <a:latin typeface="Lato Regular"/>
                <a:ea typeface="Lato Regular"/>
              </a:rPr>
              <a:t> ja oppimateriaalisi on käytettävissäsi.</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p:txBody>
      </p:sp>
      <p:pic>
        <p:nvPicPr>
          <p:cNvPr id="285" name="Picture 284" descr="Kuvakaappaus esikatselusta. Näkymän tiedot selitetty tekstissä."/>
          <p:cNvPicPr/>
          <p:nvPr/>
        </p:nvPicPr>
        <p:blipFill>
          <a:blip r:embed="rId2"/>
          <a:stretch/>
        </p:blipFill>
        <p:spPr>
          <a:xfrm>
            <a:off x="5941800" y="0"/>
            <a:ext cx="6248880" cy="8213040"/>
          </a:xfrm>
          <a:prstGeom prst="rect">
            <a:avLst/>
          </a:prstGeom>
          <a:ln w="0">
            <a:solidFill>
              <a:srgbClr val="75D0B9"/>
            </a:solidFill>
          </a:ln>
        </p:spPr>
      </p:pic>
      <p:sp>
        <p:nvSpPr>
          <p:cNvPr id="286" name="Arrow: Right 19"/>
          <p:cNvSpPr/>
          <p:nvPr/>
        </p:nvSpPr>
        <p:spPr>
          <a:xfrm>
            <a:off x="5762880" y="453636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87" name="Arrow: Right 20"/>
          <p:cNvSpPr/>
          <p:nvPr/>
        </p:nvSpPr>
        <p:spPr>
          <a:xfrm rot="5400000">
            <a:off x="8919000" y="1773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2"/>
          <p:cNvSpPr/>
          <p:nvPr/>
        </p:nvSpPr>
        <p:spPr>
          <a:xfrm>
            <a:off x="1263600" y="2427120"/>
            <a:ext cx="9662400" cy="3167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Tästä lääketieteen ja hammaslääketieteen tietovarannon käyttöohjeesta löydät askel-askeleelta-ohjeet opetuksen digitaalisten materiaalien julkaisuun ja muokkaukseen tietovarannossa. Löydät tietovarannon etusivulta erillisen ohjeen myös tietovarannon hakutoiminnallisuuksiin ja muihin oppimateriaalien käyttäjän ominiasuuksiin.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Tietovarantoa kehitetään ketterän kehityksen periaatteiden mukaisesti. Käyttökokemuksilla ja palautteella on tärkeä osa tietovarannon kehityksessä. Palautetta voi lähettää osoitteeseen </a:t>
            </a:r>
            <a:r>
              <a:rPr lang="fi-FI" sz="1300" b="0" u="sng" strike="noStrike" spc="-1">
                <a:solidFill>
                  <a:srgbClr val="0563C1"/>
                </a:solidFill>
                <a:uFillTx/>
                <a:latin typeface="Lato Regular"/>
                <a:ea typeface="Lato Regular"/>
                <a:hlinkClick r:id="rId2"/>
              </a:rPr>
              <a:t>medigi@unioulu.oulu.fi</a:t>
            </a:r>
            <a:r>
              <a:rPr lang="fi-FI" sz="1300" b="0" strike="noStrike" spc="-1">
                <a:solidFill>
                  <a:srgbClr val="1D46F3"/>
                </a:solidFill>
                <a:latin typeface="Lato Regular"/>
                <a:ea typeface="Lato Regular"/>
              </a:rPr>
              <a: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Tietovarantoon kirjaudutaan sisään omalla käyttäjätunnuksella ja salasanalla, jotka toimitetaan teille erillisellä viestillä. Tietovarantoon voi tallentaa vain materiaalia, jonka tallentaja on itse tehnyt tai jonka osatekijänä hän on ollut.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Toivomme, että täytät materiaaliasi koskevat tiedot huolellisesti, jotta materiaalisi on helpommin löydettävissä hakutoiminnolla. Tuetut selaimet ovat Firefox, Chrome, Edge Chromium ja Safari.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Ongelmatilanteissa voit ottaa yhteyttä sähköpostitse: medigi@unioulu.oulu.fi</a:t>
            </a: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Siirry tietovarantoon tämän osoitteen kautta:</a:t>
            </a:r>
            <a:r>
              <a:rPr lang="fi-FI" sz="1300" b="0" strike="noStrike" spc="-1">
                <a:solidFill>
                  <a:srgbClr val="1D46F3"/>
                </a:solidFill>
                <a:latin typeface="Lato Regular"/>
                <a:ea typeface="Lato Regular"/>
              </a:rPr>
              <a:t> </a:t>
            </a:r>
            <a:r>
              <a:rPr lang="fi-FI" sz="1300" b="0" u="sng" strike="noStrike" spc="-1">
                <a:solidFill>
                  <a:srgbClr val="0563C1"/>
                </a:solidFill>
                <a:uFillTx/>
                <a:latin typeface="Lato Regular"/>
                <a:ea typeface="Lato Regular"/>
                <a:hlinkClick r:id="rId3"/>
              </a:rPr>
              <a:t>medigi.fi</a:t>
            </a:r>
            <a:r>
              <a:rPr lang="fi-FI" sz="1300" b="0" strike="noStrike" spc="-1">
                <a:solidFill>
                  <a:srgbClr val="1D46F3"/>
                </a:solidFill>
                <a:latin typeface="Lato Regular"/>
                <a:ea typeface="Lato Regular"/>
              </a:rPr>
              <a:t> </a:t>
            </a:r>
            <a:r>
              <a:rPr lang="fi-FI" sz="1300" b="0" strike="noStrike" spc="-1">
                <a:solidFill>
                  <a:srgbClr val="3C3C3C"/>
                </a:solidFill>
                <a:latin typeface="Lato Regular"/>
                <a:ea typeface="Lato Regular"/>
              </a:rPr>
              <a:t>(jos linkki ei aukea, kopioi se selaimen osoiteriville)</a:t>
            </a:r>
            <a:endParaRPr lang="fi-FI" sz="1300" b="0" strike="noStrike" spc="-1">
              <a:latin typeface="Arial"/>
            </a:endParaRPr>
          </a:p>
        </p:txBody>
      </p:sp>
      <p:sp>
        <p:nvSpPr>
          <p:cNvPr id="219" name="PlaceHolder 1"/>
          <p:cNvSpPr>
            <a:spLocks noGrp="1"/>
          </p:cNvSpPr>
          <p:nvPr>
            <p:ph type="title"/>
          </p:nvPr>
        </p:nvSpPr>
        <p:spPr>
          <a:xfrm>
            <a:off x="838080" y="1076400"/>
            <a:ext cx="10513440" cy="1098720"/>
          </a:xfrm>
          <a:prstGeom prst="rect">
            <a:avLst/>
          </a:prstGeom>
          <a:noFill/>
          <a:ln w="12600">
            <a:noFill/>
          </a:ln>
        </p:spPr>
        <p:txBody>
          <a:bodyPr lIns="45720" tIns="45000" rIns="45720" bIns="45000" anchor="t">
            <a:noAutofit/>
          </a:bodyPr>
          <a:lstStyle/>
          <a:p>
            <a:pPr>
              <a:lnSpc>
                <a:spcPct val="90000"/>
              </a:lnSpc>
              <a:buNone/>
              <a:tabLst>
                <a:tab pos="0" algn="l"/>
              </a:tabLst>
            </a:pPr>
            <a:r>
              <a:rPr lang="fi-FI" sz="3600" b="0" strike="noStrike" spc="284">
                <a:solidFill>
                  <a:srgbClr val="3C3C3C"/>
                </a:solidFill>
                <a:latin typeface="Quicksand Medium"/>
                <a:ea typeface="Quicksand Medium"/>
              </a:rPr>
              <a:t>Tervetuloa käyttämään tietovarantoa!</a:t>
            </a:r>
            <a:endParaRPr lang="fi-FI" sz="36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ÄHÄN TULEE… 14"/>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Avoimena julkaisu 1/2</a:t>
            </a:r>
            <a:endParaRPr lang="fi-FI" sz="3600" b="0" strike="noStrike" spc="-1">
              <a:latin typeface="Arial"/>
            </a:endParaRPr>
          </a:p>
        </p:txBody>
      </p:sp>
      <p:sp>
        <p:nvSpPr>
          <p:cNvPr id="289"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5"/>
          <p:cNvSpPr/>
          <p:nvPr/>
        </p:nvSpPr>
        <p:spPr>
          <a:xfrm>
            <a:off x="1219320" y="2799000"/>
            <a:ext cx="4539240" cy="4157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MEDigi-tietovarannossa julkaistu materiaali näkyy vain kirjautuneille käyttäjille. Voit halutessasi julkaista materiaalisi avoimena</a:t>
            </a:r>
            <a:r>
              <a:rPr lang="fi-FI" sz="1300" b="0" i="1" strike="noStrike" spc="-1">
                <a:solidFill>
                  <a:srgbClr val="3C3C3C"/>
                </a:solidFill>
                <a:latin typeface="Lato Regular"/>
                <a:ea typeface="Lato Regular"/>
              </a:rPr>
              <a:t> Materiaalin julkaiseminen</a:t>
            </a:r>
            <a:r>
              <a:rPr lang="fi-FI" sz="1300" b="0" strike="noStrike" spc="-1">
                <a:solidFill>
                  <a:srgbClr val="3C3C3C"/>
                </a:solidFill>
                <a:latin typeface="Lato Regular"/>
                <a:ea typeface="Lato Regular"/>
              </a:rPr>
              <a:t> -kohdasta, jolloin se voidaan jatkossa laittaa myös automaattisesti saataville julkisissa palveluissa ja hakukoneissa, kuten Avointen oppimateriaalien kirjasto aoe.fi:ssä. Huom. tämä tietojen siirto ei toimi vielä, mutta avoimella lisenssillä annat kuitenkin jo nyt muille käyttäjille oikeuden hyödyntää materiaalia lisenssin sallimissa rajoissa.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Huomioi, että materiaalin avoimuutta ei voi muokata julkaisun jälkeen, vaikka lisenssiä voi vaihtaa. Huomioi myös, että et voi tallentaa materiaaliasi avoimena, mikäli materiaali sisältää nk. toisiolain mukaisella tietoluvalla luvitettua tai muulla tavoin suostumuksilla luvitettua materiaalia, jonka käyttäminen on rajoitettu tietylle kohderyhmälle esim. lääketieteen ja hammaslääketieteen yliopistokoulutukseen.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p:txBody>
      </p:sp>
      <p:pic>
        <p:nvPicPr>
          <p:cNvPr id="290" name="Picture 289" descr="Kuvakaappaus käyttöoikeustietojen syöttämisestä. Näkymän tiedot selitetty tekstissä."/>
          <p:cNvPicPr/>
          <p:nvPr/>
        </p:nvPicPr>
        <p:blipFill>
          <a:blip r:embed="rId2"/>
          <a:stretch/>
        </p:blipFill>
        <p:spPr>
          <a:xfrm>
            <a:off x="5869080" y="-25560"/>
            <a:ext cx="6462000" cy="6882120"/>
          </a:xfrm>
          <a:prstGeom prst="rect">
            <a:avLst/>
          </a:prstGeom>
          <a:ln w="0">
            <a:solidFill>
              <a:srgbClr val="75D0B9"/>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ÄHÄN TULEE… 15"/>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Avoimena julkaisu 2/2</a:t>
            </a:r>
            <a:endParaRPr lang="fi-FI" sz="3600" b="0" strike="noStrike" spc="-1">
              <a:latin typeface="Arial"/>
            </a:endParaRPr>
          </a:p>
        </p:txBody>
      </p:sp>
      <p:sp>
        <p:nvSpPr>
          <p:cNvPr id="292"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6"/>
          <p:cNvSpPr/>
          <p:nvPr/>
        </p:nvSpPr>
        <p:spPr>
          <a:xfrm>
            <a:off x="1219320" y="2799000"/>
            <a:ext cx="4539240" cy="2573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Klikkaa </a:t>
            </a:r>
            <a:r>
              <a:rPr lang="fi-FI" sz="1300" b="0" i="1" strike="noStrike" spc="-1">
                <a:solidFill>
                  <a:srgbClr val="3C3C3C"/>
                </a:solidFill>
                <a:latin typeface="Lato Regular"/>
                <a:ea typeface="Lato Regular"/>
              </a:rPr>
              <a:t>Julkaise oppimateriaali avoimena</a:t>
            </a:r>
            <a:r>
              <a:rPr lang="fi-FI" sz="1300" b="0" strike="noStrike" spc="-1">
                <a:solidFill>
                  <a:srgbClr val="3C3C3C"/>
                </a:solidFill>
                <a:latin typeface="Lato Regular"/>
                <a:ea typeface="Lato Regular"/>
              </a:rPr>
              <a:t> –täppää, jolloin saat valittavaksesi materiaaliisi soveltuvan Creative Commons –lisenssin.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Kunkin lisenssin kohdalta saat lisätietoa, mitä lisenssi tarkoittaa käytännössä. Lisensseistä löydät tarkempaa tietoa Creative Commonsin suomenkielisiltä kotisivuilta osoitteesta </a:t>
            </a:r>
            <a:r>
              <a:rPr lang="fi-FI" sz="1300" b="0" u="sng" strike="noStrike" spc="-1">
                <a:solidFill>
                  <a:srgbClr val="0563C1"/>
                </a:solidFill>
                <a:uFillTx/>
                <a:latin typeface="Lato Regular"/>
                <a:ea typeface="Lato Regular"/>
                <a:hlinkClick r:id="rId2"/>
              </a:rPr>
              <a:t>https://creativecommons.fi/lisenssit/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Kirjoita valitsemasi lisenssi myös Tekijänoikeus- tai käyttöoikeussopimus -otsikon alla olevaan muulla sopimuksella -kohtaan.</a:t>
            </a:r>
            <a:endParaRPr lang="fi-FI" sz="1300" b="0" strike="noStrike" spc="-1">
              <a:latin typeface="Arial"/>
            </a:endParaRPr>
          </a:p>
        </p:txBody>
      </p:sp>
      <p:pic>
        <p:nvPicPr>
          <p:cNvPr id="293" name="Picture 292" descr="Kuvakaappaus käyttöoikeustietojen syöttämisestä. Näkymän tiedot selitetty tekstissä."/>
          <p:cNvPicPr/>
          <p:nvPr/>
        </p:nvPicPr>
        <p:blipFill>
          <a:blip r:embed="rId3"/>
          <a:stretch/>
        </p:blipFill>
        <p:spPr>
          <a:xfrm>
            <a:off x="5770440" y="0"/>
            <a:ext cx="6730920" cy="6856560"/>
          </a:xfrm>
          <a:prstGeom prst="rect">
            <a:avLst/>
          </a:prstGeom>
          <a:ln w="0">
            <a:solidFill>
              <a:srgbClr val="75D0B9"/>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ÄHÄN… 5"/>
          <p:cNvSpPr/>
          <p:nvPr/>
        </p:nvSpPr>
        <p:spPr>
          <a:xfrm>
            <a:off x="6586560" y="3344040"/>
            <a:ext cx="5293800" cy="9864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90000"/>
              </a:lnSpc>
              <a:buNone/>
              <a:tabLst>
                <a:tab pos="0" algn="l"/>
              </a:tabLst>
            </a:pPr>
            <a:r>
              <a:rPr lang="fi-FI" sz="3600" b="0" strike="noStrike" spc="284">
                <a:solidFill>
                  <a:srgbClr val="3C3C3C"/>
                </a:solidFill>
                <a:latin typeface="Quicksand Medium"/>
                <a:ea typeface="Quicksand Medium"/>
              </a:rPr>
              <a:t>MATERIAALIEN MUOKKAUS</a:t>
            </a:r>
            <a:endParaRPr lang="fi-FI" sz="3600" b="0" strike="noStrike" spc="-1">
              <a:latin typeface="Arial"/>
            </a:endParaRPr>
          </a:p>
        </p:txBody>
      </p:sp>
      <p:sp>
        <p:nvSpPr>
          <p:cNvPr id="295" name="Line 12"/>
          <p:cNvSpPr/>
          <p:nvPr/>
        </p:nvSpPr>
        <p:spPr>
          <a:xfrm>
            <a:off x="9234360" y="1143000"/>
            <a:ext cx="360" cy="1884240"/>
          </a:xfrm>
          <a:prstGeom prst="line">
            <a:avLst/>
          </a:prstGeom>
          <a:ln w="1905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296" name="Line 13"/>
          <p:cNvSpPr/>
          <p:nvPr/>
        </p:nvSpPr>
        <p:spPr>
          <a:xfrm>
            <a:off x="9234360" y="5248080"/>
            <a:ext cx="360" cy="1609920"/>
          </a:xfrm>
          <a:prstGeom prst="line">
            <a:avLst/>
          </a:prstGeom>
          <a:ln w="1905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297" name="Tähän jotain… 6"/>
          <p:cNvSpPr/>
          <p:nvPr/>
        </p:nvSpPr>
        <p:spPr>
          <a:xfrm>
            <a:off x="8732880" y="4647240"/>
            <a:ext cx="1000440" cy="394560"/>
          </a:xfrm>
          <a:prstGeom prst="rect">
            <a:avLst/>
          </a:prstGeom>
          <a:noFill/>
          <a:ln w="12700">
            <a:noFill/>
          </a:ln>
        </p:spPr>
        <p:style>
          <a:lnRef idx="0">
            <a:scrgbClr r="0" g="0" b="0"/>
          </a:lnRef>
          <a:fillRef idx="0">
            <a:scrgbClr r="0" g="0" b="0"/>
          </a:fillRef>
          <a:effectRef idx="0">
            <a:scrgbClr r="0" g="0" b="0"/>
          </a:effectRef>
          <a:fontRef idx="minor"/>
        </p:style>
        <p:txBody>
          <a:bodyPr/>
          <a:lstStyle/>
          <a:p>
            <a:endParaRPr lang="fi-FI"/>
          </a:p>
        </p:txBody>
      </p:sp>
      <p:pic>
        <p:nvPicPr>
          <p:cNvPr id="298" name="Picture 297" descr="Kuvituskuva"/>
          <p:cNvPicPr/>
          <p:nvPr/>
        </p:nvPicPr>
        <p:blipFill>
          <a:blip r:embed="rId2"/>
          <a:srcRect l="4991" r="4"/>
          <a:stretch/>
        </p:blipFill>
        <p:spPr>
          <a:xfrm>
            <a:off x="-180000" y="2052360"/>
            <a:ext cx="6838200" cy="480384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AWESOME IMAGE LAYOUT 3"/>
          <p:cNvSpPr/>
          <p:nvPr/>
        </p:nvSpPr>
        <p:spPr>
          <a:xfrm>
            <a:off x="1219320" y="1172160"/>
            <a:ext cx="2991960" cy="14803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Omat oppi-materiaalit -näkymä</a:t>
            </a:r>
            <a:endParaRPr lang="fi-FI" sz="3600" b="0" strike="noStrike" spc="-1">
              <a:latin typeface="Arial"/>
            </a:endParaRPr>
          </a:p>
        </p:txBody>
      </p:sp>
      <p:sp>
        <p:nvSpPr>
          <p:cNvPr id="300" name="Line 14"/>
          <p:cNvSpPr/>
          <p:nvPr/>
        </p:nvSpPr>
        <p:spPr>
          <a:xfrm>
            <a:off x="4220280" y="1197360"/>
            <a:ext cx="360" cy="1422000"/>
          </a:xfrm>
          <a:prstGeom prst="line">
            <a:avLst/>
          </a:prstGeom>
          <a:ln w="2540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301" name="Cras lobortis sem ultrices leo. Donec magna fusce ac ante. Nullam est nisi blandit eget, suscipit vitae posuere quis ante. Quisque vitae tortor tellus feugiat adipiscing. Morbi ac elit et diam bibendum bibendum. Suspendisse id diam, donec adipiscing vulputate metus. Cras pellentesque vestibulum sem. Maecenas ut elit quis nisl vestibulum bibendum. Aenean eu erat quis turpis consequat vehicula. Morbi lacus velit, tristique ut iaculis volutpat in velit. Duis nec mauris et velit mollis aliquam, nullam posuere. Mauris at turpis sit amet dui imperdiet lobortis, proin eu felis. 4"/>
          <p:cNvSpPr/>
          <p:nvPr/>
        </p:nvSpPr>
        <p:spPr>
          <a:xfrm>
            <a:off x="4699080" y="1172160"/>
            <a:ext cx="6182640" cy="1781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Näet julkaisemasi materiaalit klikkaamalla </a:t>
            </a:r>
            <a:r>
              <a:rPr lang="fi-FI" sz="1300" b="0" i="1" strike="noStrike" spc="-1">
                <a:solidFill>
                  <a:srgbClr val="3C3C3C"/>
                </a:solidFill>
                <a:latin typeface="Lato Regular"/>
                <a:ea typeface="Lato Regular"/>
              </a:rPr>
              <a:t>Oma profiili</a:t>
            </a:r>
            <a:r>
              <a:rPr lang="fi-FI" sz="1300" b="0" strike="noStrike" spc="-1">
                <a:solidFill>
                  <a:srgbClr val="3C3C3C"/>
                </a:solidFill>
                <a:latin typeface="Lato Regular"/>
                <a:ea typeface="Lato Regular"/>
              </a:rPr>
              <a:t> ja sieltä </a:t>
            </a:r>
            <a:r>
              <a:rPr lang="fi-FI" sz="1300" b="0" i="1" strike="noStrike" spc="-1">
                <a:solidFill>
                  <a:srgbClr val="3C3C3C"/>
                </a:solidFill>
                <a:latin typeface="Lato Regular"/>
                <a:ea typeface="Lato Regular"/>
              </a:rPr>
              <a:t>Omat oppimateriaalit</a:t>
            </a:r>
            <a:r>
              <a:rPr lang="fi-FI" sz="1300" b="0" strike="noStrike" spc="-1">
                <a:solidFill>
                  <a:srgbClr val="3C3C3C"/>
                </a:solidFill>
                <a:latin typeface="Lato Regular"/>
                <a:ea typeface="Lato Regular"/>
              </a:rPr>
              <a:t>.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Omat oppimateriaalit -näkymästä pääset päivittämään materiaalisi jokaisen oppimateriaalin kohdalla olevasta </a:t>
            </a:r>
            <a:r>
              <a:rPr lang="fi-FI" sz="1300" b="0" i="1" strike="noStrike" spc="-1">
                <a:solidFill>
                  <a:srgbClr val="3C3C3C"/>
                </a:solidFill>
                <a:latin typeface="Lato Regular"/>
                <a:ea typeface="Lato Regular"/>
              </a:rPr>
              <a:t>muokkaa</a:t>
            </a:r>
            <a:r>
              <a:rPr lang="fi-FI" sz="1300" b="0" strike="noStrike" spc="-1">
                <a:solidFill>
                  <a:srgbClr val="3C3C3C"/>
                </a:solidFill>
                <a:latin typeface="Lato Regular"/>
                <a:ea typeface="Lato Regular"/>
              </a:rPr>
              <a:t>-painikkeesta.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Omat oppimateriaalit -näkymä kertoo myös mikäli sinulla on oppimateriaaleja, joiden vanhenemispäivämäärä on jo koittanut ja niitä ei täten enää löydä tietovarannon hausta.</a:t>
            </a:r>
            <a:endParaRPr lang="fi-FI" sz="1300" b="0" strike="noStrike" spc="-1">
              <a:latin typeface="Arial"/>
            </a:endParaRPr>
          </a:p>
        </p:txBody>
      </p:sp>
      <p:pic>
        <p:nvPicPr>
          <p:cNvPr id="302" name="Picture 301" descr="Kuvakaappaus Omat oppimateriaalit -näkymästä. Näkymän tiedot selitetty tekstissä."/>
          <p:cNvPicPr/>
          <p:nvPr/>
        </p:nvPicPr>
        <p:blipFill>
          <a:blip r:embed="rId2"/>
          <a:stretch/>
        </p:blipFill>
        <p:spPr>
          <a:xfrm>
            <a:off x="0" y="3130560"/>
            <a:ext cx="12190680" cy="5040360"/>
          </a:xfrm>
          <a:prstGeom prst="rect">
            <a:avLst/>
          </a:prstGeom>
          <a:ln w="0">
            <a:solidFill>
              <a:srgbClr val="75D0B9"/>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ÄHÄN TULEE… 16"/>
          <p:cNvSpPr/>
          <p:nvPr/>
        </p:nvSpPr>
        <p:spPr>
          <a:xfrm>
            <a:off x="1219320" y="1501200"/>
            <a:ext cx="4100040" cy="9867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Materiaalin muokkaus</a:t>
            </a:r>
            <a:endParaRPr lang="fi-FI" sz="3600" b="0" strike="noStrike" spc="-1">
              <a:latin typeface="Arial"/>
            </a:endParaRPr>
          </a:p>
        </p:txBody>
      </p:sp>
      <p:sp>
        <p:nvSpPr>
          <p:cNvPr id="304"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17"/>
          <p:cNvSpPr/>
          <p:nvPr/>
        </p:nvSpPr>
        <p:spPr>
          <a:xfrm>
            <a:off x="1219320" y="2799000"/>
            <a:ext cx="6159600" cy="396036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Muokatessasi oppimateriaalia, voit lisätä ja poistaa siihen kuuluvia oppimateriaalin osia sekä muuttaa oppimateriaalin kuvailutietoja.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Muokkaus toimii pääosin samalla tavalla kuin oppimateriaalin julkaisu. Muutamia poikkeuksia on:</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Muokatessasi näet aina valmiiksi ne kuvailutiedot, joita olet oppimateriaalillesi antanut. Voit muokata näitä, poistaa niitä ja lisätä uusia tietoja.</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Et voi vaihtaa oppimateriaalin käyttöoikeustietoa. Jos olet muokannut oppimateriaalia ja haluat jakaa sen uudella käyttöoikeustiedolla, merkitse alkuperäinen materiaali vanhentuneeksi ja julkaise oppimateriaali kokonaan uudestaan Julkaise oppimateriaali -toiminnolla.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Yleisin käyttötapaus oppimateriaalien muokkaukselle on Oppimateriaali vanhenee -päivämäärän vaihtaminen. Löydät tämän tiedon Tarkemmat tiedot -välilehdeltä, johon pääset lomakkeen yläosan navigaatiosta.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Muokkaus etenee julkaisulomakkeen lailla ja voitkin hyödyntää julkaisuun liittyviä ohjeita. Muista aina klikata seuraava ja lopuksi julkaise, jotta muutokset tallentuvat.</a:t>
            </a:r>
            <a:endParaRPr lang="fi-FI" sz="1300" b="0" strike="noStrike" spc="-1">
              <a:latin typeface="Arial"/>
            </a:endParaRPr>
          </a:p>
        </p:txBody>
      </p:sp>
      <p:pic>
        <p:nvPicPr>
          <p:cNvPr id="305" name="Picture 304" descr="Kuvakaappaus muokkausnäkymästä. Näkymän tiedot selitetty tekstissä."/>
          <p:cNvPicPr/>
          <p:nvPr/>
        </p:nvPicPr>
        <p:blipFill>
          <a:blip r:embed="rId2"/>
          <a:stretch/>
        </p:blipFill>
        <p:spPr>
          <a:xfrm>
            <a:off x="7466760" y="2841480"/>
            <a:ext cx="4592160" cy="3205440"/>
          </a:xfrm>
          <a:prstGeom prst="rect">
            <a:avLst/>
          </a:prstGeom>
          <a:ln w="0">
            <a:solidFill>
              <a:srgbClr val="75D0B9"/>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ÄHÄN TULEE… 2"/>
          <p:cNvSpPr/>
          <p:nvPr/>
        </p:nvSpPr>
        <p:spPr>
          <a:xfrm>
            <a:off x="1219320" y="1501200"/>
            <a:ext cx="9580320" cy="98712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Materiaalin muokkaus kun hallintaoikeuden siirtoon on lupa</a:t>
            </a:r>
            <a:endParaRPr lang="fi-FI" sz="3600" b="0" strike="noStrike" spc="-1">
              <a:latin typeface="Arial"/>
            </a:endParaRPr>
          </a:p>
        </p:txBody>
      </p:sp>
      <p:sp>
        <p:nvSpPr>
          <p:cNvPr id="307"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3"/>
          <p:cNvSpPr/>
          <p:nvPr/>
        </p:nvSpPr>
        <p:spPr>
          <a:xfrm>
            <a:off x="1219320" y="2799000"/>
            <a:ext cx="8500320" cy="3761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Oppimateriaalia julkaistessasi tai muokatessasi olet voinut antaa luvan siirtää oppimateriaalin hallintaoikeus mainitsemallesi henkilölle tai palvelun koordinaattorille. Hallintaoikeus ei kuitenkaan siirry automaattisesti, vaan muokkausoikeus ja -mahdollisuus on sinun kunnes hallintaoikeuden siirrolle on erikseen tarve.</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haluat, että oppimateriaalin hallintaoikeus siirtyy toiselle henkilölle heti, ota yhteyttä palvelun asiakaspalveluosoitteeseen </a:t>
            </a:r>
            <a:r>
              <a:rPr lang="fi-FI" sz="1300" b="0" u="sng" strike="noStrike" spc="-1">
                <a:solidFill>
                  <a:srgbClr val="0563C1"/>
                </a:solidFill>
                <a:uFillTx/>
                <a:latin typeface="Lato Regular"/>
                <a:ea typeface="Lato Regular"/>
                <a:hlinkClick r:id="rId2"/>
              </a:rPr>
              <a:t>medigi@unioulu.oulu.fi</a:t>
            </a:r>
            <a:r>
              <a:rPr lang="fi-FI" sz="1300" b="0" strike="noStrike" spc="-1">
                <a:solidFill>
                  <a:srgbClr val="3C3C3C"/>
                </a:solidFill>
                <a:latin typeface="Lato Regular"/>
                <a:ea typeface="Lato Regular"/>
              </a:rPr>
              <a:t>. Näin voit siirtää muokkausoikeuden toiselle henkilölle heti valitsemastasi päivästä lähtien.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et tee näin ja olet antanut luvan hallintaoikeuden siirtoon tarpeen niin vaatiessa ollaan sinuun ja, mikäli sinuun ei saada yhteyttä, valitsemaasi hallintaoikeuden perijään yhteydessä kun oppimateriaaliin muokkaamiseen liittyy tarve. Tyypillisimmin kyse on siitä, että oppimateriaali on vanhentunut ja koordinaattori haluaa varmistaa, onko vanhenemispäivämäärä paikkaansa pitävä. Toinen vaihtoehto on, että palveluun on tullut palautetta oppimateriaalista, jonka koordinaattori välittää eteenpäin oppimateriaalin hallintaoikeuden omaavalle henkilölle.</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Mikäli sinulle on myönnetty hallintaoikeus oppimateriaaliin, löydät oppimateriaalin Omat oppimateriaalit -näkymästä. Voit aloittaa oppimateriaalin muokkaamisen Omat oppimateriaalit -alasivun kautta.</a:t>
            </a:r>
            <a:endParaRPr lang="fi-FI" sz="13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ÄHÄN… 4"/>
          <p:cNvSpPr/>
          <p:nvPr/>
        </p:nvSpPr>
        <p:spPr>
          <a:xfrm>
            <a:off x="6586560" y="3286800"/>
            <a:ext cx="5293800" cy="4928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90000"/>
              </a:lnSpc>
              <a:buNone/>
              <a:tabLst>
                <a:tab pos="0" algn="l"/>
              </a:tabLst>
            </a:pPr>
            <a:r>
              <a:rPr lang="fi-FI" sz="3600" b="0" strike="noStrike" spc="284">
                <a:solidFill>
                  <a:srgbClr val="3C3C3C"/>
                </a:solidFill>
                <a:latin typeface="Quicksand Medium"/>
                <a:ea typeface="Quicksand Medium"/>
              </a:rPr>
              <a:t>PALAUTE</a:t>
            </a:r>
            <a:endParaRPr lang="fi-FI" sz="3600" b="0" strike="noStrike" spc="-1">
              <a:latin typeface="Arial"/>
            </a:endParaRPr>
          </a:p>
        </p:txBody>
      </p:sp>
      <p:sp>
        <p:nvSpPr>
          <p:cNvPr id="309" name="Line 7"/>
          <p:cNvSpPr/>
          <p:nvPr/>
        </p:nvSpPr>
        <p:spPr>
          <a:xfrm>
            <a:off x="9234360" y="1143000"/>
            <a:ext cx="360" cy="1884240"/>
          </a:xfrm>
          <a:prstGeom prst="line">
            <a:avLst/>
          </a:prstGeom>
          <a:ln w="1905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310" name="Line 8"/>
          <p:cNvSpPr/>
          <p:nvPr/>
        </p:nvSpPr>
        <p:spPr>
          <a:xfrm>
            <a:off x="9234360" y="5248080"/>
            <a:ext cx="360" cy="1609920"/>
          </a:xfrm>
          <a:prstGeom prst="line">
            <a:avLst/>
          </a:prstGeom>
          <a:ln w="1905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311" name="Tähän jotain… 4"/>
          <p:cNvSpPr/>
          <p:nvPr/>
        </p:nvSpPr>
        <p:spPr>
          <a:xfrm>
            <a:off x="8732880" y="4647240"/>
            <a:ext cx="1000440" cy="394560"/>
          </a:xfrm>
          <a:prstGeom prst="rect">
            <a:avLst/>
          </a:prstGeom>
          <a:noFill/>
          <a:ln w="12700">
            <a:noFill/>
          </a:ln>
        </p:spPr>
        <p:style>
          <a:lnRef idx="0">
            <a:scrgbClr r="0" g="0" b="0"/>
          </a:lnRef>
          <a:fillRef idx="0">
            <a:scrgbClr r="0" g="0" b="0"/>
          </a:fillRef>
          <a:effectRef idx="0">
            <a:scrgbClr r="0" g="0" b="0"/>
          </a:effectRef>
          <a:fontRef idx="minor"/>
        </p:style>
        <p:txBody>
          <a:bodyPr/>
          <a:lstStyle/>
          <a:p>
            <a:endParaRPr lang="fi-FI"/>
          </a:p>
        </p:txBody>
      </p:sp>
      <p:pic>
        <p:nvPicPr>
          <p:cNvPr id="312" name="Picture 311" descr="Kuvituskuva"/>
          <p:cNvPicPr/>
          <p:nvPr/>
        </p:nvPicPr>
        <p:blipFill>
          <a:blip r:embed="rId2"/>
          <a:stretch/>
        </p:blipFill>
        <p:spPr>
          <a:xfrm>
            <a:off x="-19440" y="2399760"/>
            <a:ext cx="6677640" cy="4456440"/>
          </a:xfrm>
          <a:prstGeom prst="rect">
            <a:avLst/>
          </a:prstGeom>
          <a:ln w="0">
            <a:noFill/>
          </a:ln>
        </p:spPr>
      </p:pic>
      <p:sp>
        <p:nvSpPr>
          <p:cNvPr id="313"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7"/>
          <p:cNvSpPr/>
          <p:nvPr/>
        </p:nvSpPr>
        <p:spPr>
          <a:xfrm>
            <a:off x="7740000" y="4140000"/>
            <a:ext cx="3419640" cy="2375640"/>
          </a:xfrm>
          <a:prstGeom prst="rect">
            <a:avLst/>
          </a:prstGeom>
          <a:solidFill>
            <a:srgbClr val="FFFFFF"/>
          </a:solid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Kiitos kun käytät MEDigi-tietovarantoa!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Jäikö sinulla jotain epäselväksi? Ota yhteys sähköpostilla osoitteeseen </a:t>
            </a:r>
            <a:r>
              <a:rPr lang="fi-FI" sz="1300" b="0" u="sng" strike="noStrike" spc="-1">
                <a:solidFill>
                  <a:srgbClr val="0563C1"/>
                </a:solidFill>
                <a:uFillTx/>
                <a:latin typeface="Lato Regular"/>
                <a:ea typeface="Lato Regular"/>
                <a:hlinkClick r:id="rId3"/>
              </a:rPr>
              <a:t>medigi@unioulu.oulu.fi</a:t>
            </a:r>
            <a:r>
              <a:rPr lang="fi-FI" sz="1300" b="0" strike="noStrike" spc="-1">
                <a:solidFill>
                  <a:srgbClr val="3C3C3C"/>
                </a:solidFill>
                <a:latin typeface="Lato Regular"/>
                <a:ea typeface="Lato Regular"/>
              </a:rPr>
              <a:t> ja selvitämme asian.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Otamme mieluusti vastaan myös palautetta MEDigi-palvelusta ja sen ohjeistuksesta samaiseen sähköpostiosoitteeseen.</a:t>
            </a:r>
            <a:endParaRPr lang="fi-FI" sz="1300" b="0" strike="noStrike" spc="-1">
              <a:latin typeface="Arial"/>
            </a:endParaRPr>
          </a:p>
          <a:p>
            <a:pPr>
              <a:lnSpc>
                <a:spcPct val="100000"/>
              </a:lnSpc>
              <a:buNone/>
              <a:tabLst>
                <a:tab pos="0" algn="l"/>
              </a:tabLst>
            </a:pPr>
            <a:endParaRPr lang="fi-FI" sz="13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ÄHÄN TULEE… 1"/>
          <p:cNvSpPr/>
          <p:nvPr/>
        </p:nvSpPr>
        <p:spPr>
          <a:xfrm>
            <a:off x="1219320" y="1501200"/>
            <a:ext cx="7403472" cy="498598"/>
          </a:xfrm>
          <a:prstGeom prst="rect">
            <a:avLst/>
          </a:prstGeom>
          <a:noFill/>
          <a:ln w="1270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ct val="90000"/>
              </a:lnSpc>
              <a:buNone/>
              <a:tabLst>
                <a:tab pos="0" algn="l"/>
              </a:tabLst>
            </a:pPr>
            <a:r>
              <a:rPr lang="fi-FI" sz="3600" b="0" strike="noStrike" spc="282" dirty="0">
                <a:solidFill>
                  <a:srgbClr val="3C3C3C"/>
                </a:solidFill>
                <a:latin typeface="Quicksand Medium"/>
                <a:ea typeface="Quicksand Medium"/>
              </a:rPr>
              <a:t>Tietovarannon etusivu</a:t>
            </a:r>
            <a:endParaRPr lang="fi-FI" sz="3600" b="0" strike="noStrike" spc="-1" dirty="0">
              <a:latin typeface="Arial"/>
            </a:endParaRPr>
          </a:p>
        </p:txBody>
      </p:sp>
      <p:sp>
        <p:nvSpPr>
          <p:cNvPr id="222"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2"/>
          <p:cNvSpPr/>
          <p:nvPr/>
        </p:nvSpPr>
        <p:spPr>
          <a:xfrm>
            <a:off x="1219320" y="2799000"/>
            <a:ext cx="9899784" cy="2600712"/>
          </a:xfrm>
          <a:prstGeom prst="rect">
            <a:avLst/>
          </a:prstGeom>
          <a:noFill/>
          <a:ln w="1270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ct val="100000"/>
              </a:lnSpc>
              <a:buNone/>
              <a:tabLst>
                <a:tab pos="0" algn="l"/>
              </a:tabLst>
            </a:pPr>
            <a:r>
              <a:rPr lang="fi-FI" sz="1300" b="0" strike="noStrike" spc="-1" dirty="0">
                <a:solidFill>
                  <a:srgbClr val="3C3C3C"/>
                </a:solidFill>
                <a:latin typeface="Lato Regular"/>
                <a:ea typeface="Lato Regular"/>
              </a:rPr>
              <a:t>Kirjaudu </a:t>
            </a:r>
            <a:r>
              <a:rPr lang="fi-FI" sz="1300" b="0" strike="noStrike" spc="-1" dirty="0" err="1">
                <a:solidFill>
                  <a:srgbClr val="3C3C3C"/>
                </a:solidFill>
                <a:latin typeface="Lato Regular"/>
                <a:ea typeface="Lato Regular"/>
              </a:rPr>
              <a:t>MEDigi</a:t>
            </a:r>
            <a:r>
              <a:rPr lang="fi-FI" sz="1300" b="0" strike="noStrike" spc="-1" dirty="0">
                <a:solidFill>
                  <a:srgbClr val="3C3C3C"/>
                </a:solidFill>
                <a:latin typeface="Lato Regular"/>
                <a:ea typeface="Lato Regular"/>
              </a:rPr>
              <a:t>-tietovarantoon sinulle erikseen toimitetulla käyttäjätunnuksella ja salasanalla. Pääset julkaisemaan ja hakemaan materiaaleja kirjauduttuasi palveluun.</a:t>
            </a: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r>
              <a:rPr lang="fi-FI" sz="1300" b="0" strike="noStrike" spc="-1" dirty="0">
                <a:solidFill>
                  <a:srgbClr val="3C3C3C"/>
                </a:solidFill>
                <a:latin typeface="Lato Regular"/>
                <a:ea typeface="Lato Regular"/>
              </a:rPr>
              <a:t>Tietovarannon etusivulta pääset siirtymään oppimateriaalien ohjeistukseen ja tuottamiseen liittyviin materiaaleihin. Etusivulta löytyy myös </a:t>
            </a:r>
            <a:r>
              <a:rPr lang="fi-FI" sz="1300" b="0" strike="noStrike" spc="-1" dirty="0" err="1">
                <a:solidFill>
                  <a:srgbClr val="3C3C3C"/>
                </a:solidFill>
                <a:latin typeface="Lato Regular"/>
                <a:ea typeface="Lato Regular"/>
              </a:rPr>
              <a:t>MEDigi</a:t>
            </a:r>
            <a:r>
              <a:rPr lang="fi-FI" sz="1300" b="0" strike="noStrike" spc="-1" dirty="0">
                <a:solidFill>
                  <a:srgbClr val="3C3C3C"/>
                </a:solidFill>
                <a:latin typeface="Lato Regular"/>
                <a:ea typeface="Lato Regular"/>
              </a:rPr>
              <a:t>-tunnusten hakemuslomake. </a:t>
            </a:r>
          </a:p>
          <a:p>
            <a:pPr>
              <a:lnSpc>
                <a:spcPct val="100000"/>
              </a:lnSpc>
              <a:buNone/>
              <a:tabLst>
                <a:tab pos="0" algn="l"/>
              </a:tabLst>
            </a:pPr>
            <a:endParaRPr lang="fi-FI" sz="1300" b="0" strike="noStrike" spc="-1" dirty="0">
              <a:latin typeface="Arial"/>
            </a:endParaRPr>
          </a:p>
          <a:p>
            <a:pPr>
              <a:lnSpc>
                <a:spcPct val="100000"/>
              </a:lnSpc>
              <a:buNone/>
              <a:tabLst>
                <a:tab pos="0" algn="l"/>
              </a:tabLst>
            </a:pPr>
            <a:r>
              <a:rPr lang="fi-FI" sz="1300" b="0" strike="noStrike" spc="-1" dirty="0">
                <a:solidFill>
                  <a:srgbClr val="3C3C3C"/>
                </a:solidFill>
                <a:latin typeface="Lato Regular"/>
                <a:ea typeface="Lato Regular"/>
              </a:rPr>
              <a:t>Kun olet kirjautunut </a:t>
            </a:r>
            <a:r>
              <a:rPr lang="fi-FI" sz="1300" b="0" strike="noStrike" spc="-1" dirty="0" err="1">
                <a:solidFill>
                  <a:srgbClr val="3C3C3C"/>
                </a:solidFill>
                <a:latin typeface="Lato Regular"/>
                <a:ea typeface="Lato Regular"/>
              </a:rPr>
              <a:t>MEDigi</a:t>
            </a:r>
            <a:r>
              <a:rPr lang="fi-FI" sz="1300" b="0" strike="noStrike" spc="-1" dirty="0">
                <a:solidFill>
                  <a:srgbClr val="3C3C3C"/>
                </a:solidFill>
                <a:latin typeface="Lato Regular"/>
                <a:ea typeface="Lato Regular"/>
              </a:rPr>
              <a:t>-tietovarantoon, voit aloittaa materiaalin julkaisun valitsemalla Julkaise oppimateriaali. </a:t>
            </a:r>
          </a:p>
          <a:p>
            <a:pPr>
              <a:lnSpc>
                <a:spcPct val="100000"/>
              </a:lnSpc>
              <a:buNone/>
              <a:tabLst>
                <a:tab pos="0" algn="l"/>
              </a:tabLst>
            </a:pPr>
            <a:endParaRPr lang="fi-FI" sz="1300" spc="-1" dirty="0">
              <a:solidFill>
                <a:srgbClr val="3C3C3C"/>
              </a:solidFill>
              <a:latin typeface="Lato Regular"/>
              <a:ea typeface="Lato Regular"/>
            </a:endParaRPr>
          </a:p>
          <a:p>
            <a:pPr>
              <a:tabLst>
                <a:tab pos="0" algn="l"/>
              </a:tabLst>
            </a:pPr>
            <a:r>
              <a:rPr lang="fi-FI" sz="1300" b="0" strike="noStrike" spc="-1" dirty="0">
                <a:solidFill>
                  <a:srgbClr val="3C3C3C"/>
                </a:solidFill>
                <a:latin typeface="Lato Regular"/>
                <a:ea typeface="Lato Regular"/>
              </a:rPr>
              <a:t>Tärkeää tietoa –kohdasta voit siirtyä </a:t>
            </a:r>
            <a:r>
              <a:rPr lang="fi-FI" sz="1300" b="0" strike="noStrike" spc="-1" dirty="0" err="1">
                <a:solidFill>
                  <a:srgbClr val="3C3C3C"/>
                </a:solidFill>
                <a:latin typeface="Lato Regular"/>
                <a:ea typeface="Lato Regular"/>
              </a:rPr>
              <a:t>MEDigin</a:t>
            </a:r>
            <a:r>
              <a:rPr lang="fi-FI" sz="1300" b="0" strike="noStrike" spc="-1" dirty="0">
                <a:solidFill>
                  <a:srgbClr val="3C3C3C"/>
                </a:solidFill>
                <a:latin typeface="Lato Regular"/>
                <a:ea typeface="Lato Regular"/>
              </a:rPr>
              <a:t> infosivuston tärkeimmille sivuille.</a:t>
            </a: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r>
              <a:rPr lang="fi-FI" sz="1300" b="0" strike="noStrike" spc="-1" dirty="0">
                <a:solidFill>
                  <a:srgbClr val="3C3C3C"/>
                </a:solidFill>
                <a:latin typeface="Lato Regular"/>
                <a:ea typeface="Lato Regular"/>
              </a:rPr>
              <a:t>Yhteistyössä-osion logoista pääset siirtymään </a:t>
            </a:r>
            <a:r>
              <a:rPr lang="fi-FI" sz="1300" b="0" strike="noStrike" spc="-1" dirty="0" err="1">
                <a:solidFill>
                  <a:srgbClr val="3C3C3C"/>
                </a:solidFill>
                <a:latin typeface="Lato Regular"/>
                <a:ea typeface="Lato Regular"/>
              </a:rPr>
              <a:t>MEDigin</a:t>
            </a:r>
            <a:r>
              <a:rPr lang="fi-FI" sz="1300" b="0" strike="noStrike" spc="-1" dirty="0">
                <a:solidFill>
                  <a:srgbClr val="3C3C3C"/>
                </a:solidFill>
                <a:latin typeface="Lato Regular"/>
                <a:ea typeface="Lato Regular"/>
              </a:rPr>
              <a:t> yhteistyöorganisaatioiden kotisivuille.</a:t>
            </a:r>
            <a:endParaRPr lang="fi-FI" sz="1300" b="0" strike="noStrike" spc="-1" dirty="0">
              <a:latin typeface="Arial"/>
            </a:endParaRPr>
          </a:p>
          <a:p>
            <a:pPr>
              <a:lnSpc>
                <a:spcPct val="100000"/>
              </a:lnSpc>
              <a:buNone/>
              <a:tabLst>
                <a:tab pos="0" algn="l"/>
              </a:tabLst>
            </a:pPr>
            <a:r>
              <a:rPr lang="fi-FI" sz="1300" b="0" strike="noStrike" spc="-1" dirty="0">
                <a:solidFill>
                  <a:srgbClr val="3C3C3C"/>
                </a:solidFill>
                <a:latin typeface="Lato Regular"/>
                <a:ea typeface="Lato Regular"/>
              </a:rPr>
              <a:t> </a:t>
            </a:r>
            <a:endParaRPr lang="fi-FI" sz="1300" b="0" strike="noStrike" spc="-1" dirty="0">
              <a:latin typeface="Arial"/>
            </a:endParaRPr>
          </a:p>
          <a:p>
            <a:pPr>
              <a:lnSpc>
                <a:spcPct val="100000"/>
              </a:lnSpc>
              <a:buNone/>
              <a:tabLst>
                <a:tab pos="0" algn="l"/>
              </a:tabLst>
            </a:pPr>
            <a:endParaRPr lang="fi-FI" sz="13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838080" y="1076400"/>
            <a:ext cx="10513440" cy="1098720"/>
          </a:xfrm>
          <a:prstGeom prst="rect">
            <a:avLst/>
          </a:prstGeom>
          <a:noFill/>
          <a:ln w="12600">
            <a:noFill/>
          </a:ln>
        </p:spPr>
        <p:txBody>
          <a:bodyPr lIns="45720" tIns="45000" rIns="45720" bIns="45000" anchor="t">
            <a:noAutofit/>
          </a:bodyPr>
          <a:lstStyle/>
          <a:p>
            <a:pPr>
              <a:lnSpc>
                <a:spcPct val="90000"/>
              </a:lnSpc>
              <a:buNone/>
              <a:tabLst>
                <a:tab pos="0" algn="l"/>
              </a:tabLst>
            </a:pPr>
            <a:r>
              <a:rPr lang="fi-FI" sz="3600" b="0" strike="noStrike" spc="284">
                <a:solidFill>
                  <a:srgbClr val="3C3C3C"/>
                </a:solidFill>
                <a:latin typeface="Quicksand Medium"/>
                <a:ea typeface="Quicksand Medium"/>
              </a:rPr>
              <a:t>Millaisia oppimateriaaleja voi tallentaa?</a:t>
            </a:r>
            <a:endParaRPr lang="fi-FI" sz="3600" b="0" strike="noStrike" spc="-1">
              <a:latin typeface="Arial"/>
            </a:endParaRPr>
          </a:p>
        </p:txBody>
      </p:sp>
      <p:sp>
        <p:nvSpPr>
          <p:cNvPr id="228"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3"/>
          <p:cNvSpPr/>
          <p:nvPr/>
        </p:nvSpPr>
        <p:spPr>
          <a:xfrm>
            <a:off x="838080" y="2427120"/>
            <a:ext cx="10513440" cy="2486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2" spcCol="525960" anchor="t">
            <a:noAutofit/>
          </a:bodyPr>
          <a:lstStyle/>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Voit tallentaa MEDigi-tietovarantoon erilaisia oppimateriaaleja erilaisissa tiedostomuodoissa. Yhdessä oppimateriaalissa voi olla yksi tai useampi tiedosto. Yksittäisen tiedoston maksimikoko on 5 GB.</a:t>
            </a: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 </a:t>
            </a: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Vieressä on lueteltu hyväksytyt tiedostomuodot. Osa näistä tiedostomuodoista on sellaisia, että niitä voi esikatsella tietovarannossa. Esikatseltavat tiedostomuodot on korostettu lihavoinnilla luettelossa. Kaikki tiedostomuodot voi ladata omalle koneelleen tietovarannosta jatkokäyttöä varten.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Voit tallentaa tietovarantoon tiedostoja seuraavissa tiedostomuodoissa:</a:t>
            </a:r>
            <a:endParaRPr lang="fi-FI" sz="1300" b="0" strike="noStrike" spc="-1">
              <a:latin typeface="Arial"/>
            </a:endParaRPr>
          </a:p>
          <a:p>
            <a:pPr>
              <a:lnSpc>
                <a:spcPct val="100000"/>
              </a:lnSpc>
              <a:buNone/>
              <a:tabLst>
                <a:tab pos="0" algn="l"/>
              </a:tabLst>
            </a:pP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Videoformaatit </a:t>
            </a:r>
            <a:r>
              <a:rPr lang="fi-FI" sz="1300" b="1" strike="noStrike" spc="-1">
                <a:solidFill>
                  <a:srgbClr val="3C3C3C"/>
                </a:solidFill>
                <a:latin typeface="Lato Regular"/>
                <a:ea typeface="Lato Regular"/>
              </a:rPr>
              <a:t>avi, mp4</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Audioformaatit </a:t>
            </a:r>
            <a:r>
              <a:rPr lang="fi-FI" sz="1300" b="1" strike="noStrike" spc="-1">
                <a:solidFill>
                  <a:srgbClr val="3C3C3C"/>
                </a:solidFill>
                <a:latin typeface="Lato Regular"/>
                <a:ea typeface="Lato Regular"/>
              </a:rPr>
              <a:t>mp3, mp4</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Tekstitysformaatti vtt</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Kuvatiedostoformaatit </a:t>
            </a:r>
            <a:r>
              <a:rPr lang="fi-FI" sz="1300" b="1" strike="noStrike" spc="-1">
                <a:solidFill>
                  <a:srgbClr val="3C3C3C"/>
                </a:solidFill>
                <a:latin typeface="Lato Regular"/>
                <a:ea typeface="Lato Regular"/>
              </a:rPr>
              <a:t>gif</a:t>
            </a:r>
            <a:r>
              <a:rPr lang="fi-FI" sz="1300" b="0" strike="noStrike" spc="-1">
                <a:solidFill>
                  <a:srgbClr val="3C3C3C"/>
                </a:solidFill>
                <a:latin typeface="Lato Regular"/>
                <a:ea typeface="Lato Regular"/>
              </a:rPr>
              <a:t>, jpg, </a:t>
            </a:r>
            <a:r>
              <a:rPr lang="fi-FI" sz="1300" b="1" strike="noStrike" spc="-1">
                <a:solidFill>
                  <a:srgbClr val="3C3C3C"/>
                </a:solidFill>
                <a:latin typeface="Lato Regular"/>
                <a:ea typeface="Lato Regular"/>
              </a:rPr>
              <a:t>jpeg, png, svg, bmp</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Tekstiformaatit </a:t>
            </a:r>
            <a:r>
              <a:rPr lang="fi-FI" sz="1300" b="1" strike="noStrike" spc="-1">
                <a:solidFill>
                  <a:srgbClr val="3C3C3C"/>
                </a:solidFill>
                <a:latin typeface="Lato Regular"/>
                <a:ea typeface="Lato Regular"/>
              </a:rPr>
              <a:t>pdf</a:t>
            </a:r>
            <a:r>
              <a:rPr lang="fi-FI" sz="1300" b="0" strike="noStrike" spc="-1">
                <a:solidFill>
                  <a:srgbClr val="3C3C3C"/>
                </a:solidFill>
                <a:latin typeface="Lato Regular"/>
                <a:ea typeface="Lato Regular"/>
              </a:rPr>
              <a:t>, doc, docx, odt, markdown, md, rtf, txt</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Esitysformaatit odp, ppt, pptx</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Tiedostojen pakkausformaatti zip </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Tehtäväformaatti h5p </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Kurssien varmuuskopiointiformaatti mbz</a:t>
            </a:r>
            <a:endParaRPr lang="fi-FI" sz="1300" b="0" strike="noStrike" spc="-1">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a:solidFill>
                  <a:srgbClr val="3C3C3C"/>
                </a:solidFill>
                <a:latin typeface="Lato Regular"/>
                <a:ea typeface="Lato Regular"/>
              </a:rPr>
              <a:t>Lääketieteellisessä ja hammaslääketieteellisessä opetuksessa käytettävät muut formaatit  edf, dcm, opt, xml, dicom</a:t>
            </a:r>
            <a:endParaRPr lang="fi-FI" sz="1300" b="0" strike="noStrike" spc="-1">
              <a:latin typeface="Arial"/>
            </a:endParaRPr>
          </a:p>
          <a:p>
            <a:pPr>
              <a:lnSpc>
                <a:spcPct val="100000"/>
              </a:lnSpc>
              <a:buNone/>
              <a:tabLst>
                <a:tab pos="0" algn="l"/>
              </a:tabLst>
            </a:pPr>
            <a:endParaRPr lang="fi-FI" sz="13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838080" y="1076400"/>
            <a:ext cx="10513440" cy="1098720"/>
          </a:xfrm>
          <a:prstGeom prst="rect">
            <a:avLst/>
          </a:prstGeom>
          <a:noFill/>
          <a:ln w="12600">
            <a:noFill/>
          </a:ln>
        </p:spPr>
        <p:txBody>
          <a:bodyPr lIns="45720" tIns="45000" rIns="45720" bIns="45000" anchor="t">
            <a:noAutofit/>
          </a:bodyPr>
          <a:lstStyle/>
          <a:p>
            <a:pPr>
              <a:lnSpc>
                <a:spcPct val="90000"/>
              </a:lnSpc>
              <a:buNone/>
              <a:tabLst>
                <a:tab pos="0" algn="l"/>
              </a:tabLst>
            </a:pPr>
            <a:r>
              <a:rPr lang="fi-FI" sz="3600" b="0" strike="noStrike" spc="284">
                <a:solidFill>
                  <a:srgbClr val="3C3C3C"/>
                </a:solidFill>
                <a:latin typeface="Quicksand Medium"/>
                <a:ea typeface="Quicksand Medium"/>
              </a:rPr>
              <a:t>Vinkkejä vaivattomaan ja toimivaan oppimateriaalin julkaisuun</a:t>
            </a:r>
            <a:endParaRPr lang="fi-FI" sz="3600" b="0" strike="noStrike" spc="-1">
              <a:latin typeface="Arial"/>
            </a:endParaRPr>
          </a:p>
        </p:txBody>
      </p:sp>
      <p:sp>
        <p:nvSpPr>
          <p:cNvPr id="230"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5"/>
          <p:cNvSpPr/>
          <p:nvPr/>
        </p:nvSpPr>
        <p:spPr>
          <a:xfrm>
            <a:off x="838080" y="2427120"/>
            <a:ext cx="10513440" cy="2486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2" spcCol="525960" anchor="t">
            <a:noAutofit/>
          </a:bodyPr>
          <a:lstStyle/>
          <a:p>
            <a:pPr>
              <a:lnSpc>
                <a:spcPct val="100000"/>
              </a:lnSpc>
              <a:buNone/>
              <a:tabLst>
                <a:tab pos="0" algn="l"/>
              </a:tabLst>
            </a:pPr>
            <a:r>
              <a:rPr lang="fi-FI" sz="1300" b="0" strike="noStrike" spc="-1" dirty="0">
                <a:solidFill>
                  <a:srgbClr val="3C3C3C"/>
                </a:solidFill>
                <a:latin typeface="Lato Regular"/>
                <a:ea typeface="Lato Regular"/>
              </a:rPr>
              <a:t>Oppimateriaalin julkaisu voi tuntua ajoin raskaalta kaiken muun kiireen keskellä. Julkaisulomake tukee sinua kuitenkin läpi prosessin ja oppimateriaalin onkin pikaisesti julkaistu. </a:t>
            </a: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r>
              <a:rPr lang="fi-FI" sz="1300" b="0" strike="noStrike" spc="-1" dirty="0">
                <a:solidFill>
                  <a:srgbClr val="3C3C3C"/>
                </a:solidFill>
                <a:latin typeface="Lato Regular"/>
                <a:ea typeface="Lato Regular"/>
              </a:rPr>
              <a:t>Mihin sitten kannattaa erityisesti panostaa jotta oppimateriaali myös löytäisi käyttöä? Löydät vierestä listan tärkeimmistä kuvailutiedoista.</a:t>
            </a: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r>
              <a:rPr lang="fi-FI" sz="1300" b="0" strike="noStrike" spc="-1" dirty="0">
                <a:solidFill>
                  <a:srgbClr val="3C3C3C"/>
                </a:solidFill>
                <a:latin typeface="Lato Regular"/>
                <a:ea typeface="Lato Regular"/>
              </a:rPr>
              <a:t>Aikaa säästät myös, kun täydennät tähdellä merkityt kentät aina kun sellaisen näet. Julkaisulomake kertoo kyllä lopuksi, jos olet jonkin jättänyt huomiotta ja pääset palaamaan näihin. </a:t>
            </a: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endParaRPr lang="fi-FI" sz="1300" b="0" strike="noStrike" spc="-1" dirty="0">
              <a:latin typeface="Arial"/>
            </a:endParaRPr>
          </a:p>
          <a:p>
            <a:pPr>
              <a:lnSpc>
                <a:spcPct val="100000"/>
              </a:lnSpc>
              <a:buNone/>
              <a:tabLst>
                <a:tab pos="0" algn="l"/>
              </a:tabLst>
            </a:pPr>
            <a:endParaRPr lang="fi-FI" sz="1300" b="0" strike="noStrike" spc="-1" dirty="0">
              <a:solidFill>
                <a:srgbClr val="3C3C3C"/>
              </a:solidFill>
              <a:latin typeface="Lato Regular"/>
              <a:ea typeface="Lato Regular"/>
            </a:endParaRPr>
          </a:p>
          <a:p>
            <a:pPr>
              <a:lnSpc>
                <a:spcPct val="100000"/>
              </a:lnSpc>
              <a:buNone/>
              <a:tabLst>
                <a:tab pos="0" algn="l"/>
              </a:tabLst>
            </a:pPr>
            <a:endParaRPr lang="fi-FI" sz="1300" b="0" strike="noStrike" spc="-1" dirty="0">
              <a:solidFill>
                <a:srgbClr val="3C3C3C"/>
              </a:solidFill>
              <a:latin typeface="Lato Regular"/>
              <a:ea typeface="Lato Regular"/>
            </a:endParaRPr>
          </a:p>
          <a:p>
            <a:pPr>
              <a:lnSpc>
                <a:spcPct val="100000"/>
              </a:lnSpc>
              <a:buNone/>
              <a:tabLst>
                <a:tab pos="0" algn="l"/>
              </a:tabLst>
            </a:pPr>
            <a:r>
              <a:rPr lang="fi-FI" sz="1300" b="0" strike="noStrike" spc="-1" dirty="0">
                <a:solidFill>
                  <a:srgbClr val="3C3C3C"/>
                </a:solidFill>
                <a:latin typeface="Lato Regular"/>
                <a:ea typeface="Lato Regular"/>
              </a:rPr>
              <a:t>Panosta ainakin näihin: </a:t>
            </a:r>
          </a:p>
          <a:p>
            <a:pPr>
              <a:lnSpc>
                <a:spcPct val="100000"/>
              </a:lnSpc>
              <a:buNone/>
              <a:tabLst>
                <a:tab pos="0" algn="l"/>
              </a:tabLst>
            </a:pPr>
            <a:endParaRPr lang="fi-FI" sz="13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dirty="0">
                <a:solidFill>
                  <a:srgbClr val="3C3C3C"/>
                </a:solidFill>
                <a:latin typeface="Lato Regular"/>
                <a:ea typeface="Lato Regular"/>
              </a:rPr>
              <a:t>Otsikko on tiivis ja kuvaa oppimateriaalin sisältöä ja halutessasi myös muotoa. Esim. Etenevä maksasairaus – </a:t>
            </a:r>
            <a:r>
              <a:rPr lang="fi-FI" sz="1300" b="0" strike="noStrike" spc="-1" dirty="0" err="1">
                <a:solidFill>
                  <a:srgbClr val="3C3C3C"/>
                </a:solidFill>
                <a:latin typeface="Lato Regular"/>
                <a:ea typeface="Lato Regular"/>
              </a:rPr>
              <a:t>Causeway</a:t>
            </a:r>
            <a:r>
              <a:rPr lang="fi-FI" sz="1300" b="0" strike="noStrike" spc="-1" dirty="0">
                <a:solidFill>
                  <a:srgbClr val="3C3C3C"/>
                </a:solidFill>
                <a:latin typeface="Lato Regular"/>
                <a:ea typeface="Lato Regular"/>
              </a:rPr>
              <a:t> potilastapaus</a:t>
            </a:r>
            <a:endParaRPr lang="fi-FI" sz="13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dirty="0">
                <a:solidFill>
                  <a:srgbClr val="3C3C3C"/>
                </a:solidFill>
                <a:latin typeface="Lato Regular"/>
                <a:ea typeface="Lato Regular"/>
              </a:rPr>
              <a:t>Kuvaus kertoo tarkemmin mitä materiaali opettaa ja mihin se on tarkoitettu</a:t>
            </a:r>
            <a:endParaRPr lang="fi-FI" sz="13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dirty="0">
                <a:solidFill>
                  <a:srgbClr val="3C3C3C"/>
                </a:solidFill>
                <a:latin typeface="Lato Regular"/>
                <a:ea typeface="Lato Regular"/>
              </a:rPr>
              <a:t>Asiasanat täydentävät tietoa yleisillä aihealueilla, pedagogisilla menetelmillä tai muilla termeillä, joilla itse etsisit vastaavaa oppimateriaalia</a:t>
            </a:r>
            <a:endParaRPr lang="fi-FI" sz="1300" b="0" strike="noStrike" spc="-1" dirty="0">
              <a:latin typeface="Arial"/>
            </a:endParaRPr>
          </a:p>
          <a:p>
            <a:pPr marL="216000" indent="-216000">
              <a:lnSpc>
                <a:spcPct val="100000"/>
              </a:lnSpc>
              <a:buClr>
                <a:srgbClr val="000000"/>
              </a:buClr>
              <a:buSzPct val="45000"/>
              <a:buFont typeface="Wingdings" charset="2"/>
              <a:buChar char=""/>
              <a:tabLst>
                <a:tab pos="0" algn="l"/>
              </a:tabLst>
            </a:pPr>
            <a:r>
              <a:rPr lang="fi-FI" sz="1300" b="0" strike="noStrike" spc="-1" dirty="0">
                <a:solidFill>
                  <a:srgbClr val="3C3C3C"/>
                </a:solidFill>
                <a:latin typeface="Lato Regular"/>
                <a:ea typeface="Lato Regular"/>
              </a:rPr>
              <a:t>Valitse oppimateriaalin erikoisala ja tautiluokitus, mikäli se on relevantti. Muista että voit valita useamman alan ja tämä on myös kannatettavaa. Esimerkiksi jos oppimateriaali koskee Geriatrista psykiatriaa, mutta siitä voi olla hyötyä myös Neurologisessa geriatriassa, valitse 70 Psykiatria, 70F Geriatrinen psykiatria, 77F Neurologinen geriatria ja 97 Geriatria.</a:t>
            </a:r>
            <a:endParaRPr lang="fi-FI" sz="13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838080" y="1076400"/>
            <a:ext cx="10513440" cy="1098720"/>
          </a:xfrm>
          <a:prstGeom prst="rect">
            <a:avLst/>
          </a:prstGeom>
          <a:noFill/>
          <a:ln w="12600">
            <a:noFill/>
          </a:ln>
        </p:spPr>
        <p:txBody>
          <a:bodyPr lIns="45720" tIns="45000" rIns="45720" bIns="45000" anchor="t">
            <a:noAutofit/>
          </a:bodyPr>
          <a:lstStyle/>
          <a:p>
            <a:pPr>
              <a:lnSpc>
                <a:spcPct val="90000"/>
              </a:lnSpc>
              <a:buNone/>
              <a:tabLst>
                <a:tab pos="0" algn="l"/>
              </a:tabLst>
            </a:pPr>
            <a:r>
              <a:rPr lang="fi-FI" sz="3600" b="0" strike="noStrike" spc="284">
                <a:solidFill>
                  <a:srgbClr val="3C3C3C"/>
                </a:solidFill>
                <a:latin typeface="Quicksand Medium"/>
                <a:ea typeface="Quicksand Medium"/>
              </a:rPr>
              <a:t>Yleisiä kysymyksiä</a:t>
            </a:r>
            <a:endParaRPr lang="fi-FI" sz="3600" b="0" strike="noStrike" spc="-1">
              <a:latin typeface="Arial"/>
            </a:endParaRPr>
          </a:p>
        </p:txBody>
      </p:sp>
      <p:sp>
        <p:nvSpPr>
          <p:cNvPr id="232"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4"/>
          <p:cNvSpPr/>
          <p:nvPr/>
        </p:nvSpPr>
        <p:spPr>
          <a:xfrm>
            <a:off x="838080" y="2427120"/>
            <a:ext cx="10513440" cy="2486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numCol="2" spcCol="525960" anchor="t">
            <a:noAutofit/>
          </a:bodyPr>
          <a:lstStyle/>
          <a:p>
            <a:pPr>
              <a:lnSpc>
                <a:spcPct val="100000"/>
              </a:lnSpc>
              <a:buNone/>
              <a:tabLst>
                <a:tab pos="0" algn="l"/>
              </a:tabLst>
            </a:pPr>
            <a:r>
              <a:rPr lang="fi-FI" sz="1300" b="1" strike="noStrike" spc="-1">
                <a:solidFill>
                  <a:srgbClr val="3C3C3C"/>
                </a:solidFill>
                <a:latin typeface="Lato Regular"/>
                <a:ea typeface="Lato Regular"/>
              </a:rPr>
              <a:t>Haluaisin kuvailla MEDigi-palveluun oppimateriaalin, joka sijaitsee toisessa palvelussa; miten lisään linkin palveluun?</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Tällä hetkellä jokaisen MEDigi-oppimateriaalin tulee sisältää vähintään yksi tiedosto eikä linkkiä ole mahdollista laittaa tiedoston sijasta. Voit sen sijaan luoda tekstitiedoston pdf-muodossa, johon laitat linkin ja esim. kirjoitat mitä linkin takaa löytyy. Tämä toimii näin kansikuvan kaltaisesti oppimateriaalillesi ja voit tuomalla tämän pdf-tiedoston tallentaa oppimateriaalisi linkin MEDigi-palveluun. Oppimateriaalin tallentaminen etenee muuten alla kuvatun kaltaisesti.</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1" strike="noStrike" spc="-1">
                <a:solidFill>
                  <a:srgbClr val="3C3C3C"/>
                </a:solidFill>
                <a:latin typeface="Lato Regular"/>
                <a:ea typeface="Lato Regular"/>
              </a:rPr>
              <a:t>Oppimateriaaliani on ollut tekemässä tekijöitä eri organisaatioista, jotka eivät ole koulutusorganisaatioita (esim. HUS, SPR). Miten lisäämme nämä organisaatiotiedot? </a:t>
            </a:r>
            <a:r>
              <a:rPr lang="fi-FI" sz="1300" b="0" strike="noStrike" spc="-1">
                <a:solidFill>
                  <a:srgbClr val="3C3C3C"/>
                </a:solidFill>
                <a:latin typeface="Lato Regular"/>
                <a:ea typeface="Lato Regular"/>
              </a:rPr>
              <a:t>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Organisaatiotiedoksi voi tällä hetkellä lisätä vain koulutusorganisaatioita. Voit kuitenkin lisätä näiden henkilöiden organisaatiotiedot kuvauskenttään ja itse oppimateriaaliin. Myös mikäli haluat tarkentaa tekijöiden titteleitä tai rooleja oppimateriaalin tekemisessä voit hyödyntää kuvauskenttää tai itse oppimateriaalia.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ÄHÄN… 1"/>
          <p:cNvSpPr/>
          <p:nvPr/>
        </p:nvSpPr>
        <p:spPr>
          <a:xfrm>
            <a:off x="6586560" y="3344040"/>
            <a:ext cx="5293800" cy="9864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90000"/>
              </a:lnSpc>
              <a:buNone/>
              <a:tabLst>
                <a:tab pos="0" algn="l"/>
              </a:tabLst>
            </a:pPr>
            <a:r>
              <a:rPr lang="fi-FI" sz="3600" b="0" strike="noStrike" spc="284">
                <a:solidFill>
                  <a:srgbClr val="3C3C3C"/>
                </a:solidFill>
                <a:latin typeface="Quicksand Medium"/>
                <a:ea typeface="Quicksand Medium"/>
              </a:rPr>
              <a:t>MATERIAALIEN TALLENTAMINEN</a:t>
            </a:r>
            <a:endParaRPr lang="fi-FI" sz="3600" b="0" strike="noStrike" spc="-1">
              <a:latin typeface="Arial"/>
            </a:endParaRPr>
          </a:p>
        </p:txBody>
      </p:sp>
      <p:sp>
        <p:nvSpPr>
          <p:cNvPr id="234" name="Line 9"/>
          <p:cNvSpPr/>
          <p:nvPr/>
        </p:nvSpPr>
        <p:spPr>
          <a:xfrm>
            <a:off x="9234360" y="1143000"/>
            <a:ext cx="360" cy="1884240"/>
          </a:xfrm>
          <a:prstGeom prst="line">
            <a:avLst/>
          </a:prstGeom>
          <a:ln w="1905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235" name="Line 10"/>
          <p:cNvSpPr/>
          <p:nvPr/>
        </p:nvSpPr>
        <p:spPr>
          <a:xfrm>
            <a:off x="9234360" y="5248080"/>
            <a:ext cx="360" cy="1609920"/>
          </a:xfrm>
          <a:prstGeom prst="line">
            <a:avLst/>
          </a:prstGeom>
          <a:ln w="1905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236" name="Tähän jotain… 5"/>
          <p:cNvSpPr/>
          <p:nvPr/>
        </p:nvSpPr>
        <p:spPr>
          <a:xfrm>
            <a:off x="8732880" y="4647240"/>
            <a:ext cx="1000440" cy="394560"/>
          </a:xfrm>
          <a:prstGeom prst="rect">
            <a:avLst/>
          </a:prstGeom>
          <a:noFill/>
          <a:ln w="12700">
            <a:noFill/>
          </a:ln>
        </p:spPr>
        <p:style>
          <a:lnRef idx="0">
            <a:scrgbClr r="0" g="0" b="0"/>
          </a:lnRef>
          <a:fillRef idx="0">
            <a:scrgbClr r="0" g="0" b="0"/>
          </a:fillRef>
          <a:effectRef idx="0">
            <a:scrgbClr r="0" g="0" b="0"/>
          </a:effectRef>
          <a:fontRef idx="minor"/>
        </p:style>
        <p:txBody>
          <a:bodyPr/>
          <a:lstStyle/>
          <a:p>
            <a:endParaRPr lang="fi-FI"/>
          </a:p>
        </p:txBody>
      </p:sp>
      <p:pic>
        <p:nvPicPr>
          <p:cNvPr id="237" name="Picture 236" descr="Kuvituskuva"/>
          <p:cNvPicPr/>
          <p:nvPr/>
        </p:nvPicPr>
        <p:blipFill>
          <a:blip r:embed="rId2"/>
          <a:srcRect l="4991" r="4"/>
          <a:stretch/>
        </p:blipFill>
        <p:spPr>
          <a:xfrm>
            <a:off x="-180000" y="2052360"/>
            <a:ext cx="6838200" cy="48038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AWESOME IMAGE LAYOUT 2"/>
          <p:cNvSpPr/>
          <p:nvPr/>
        </p:nvSpPr>
        <p:spPr>
          <a:xfrm>
            <a:off x="1080000" y="1172160"/>
            <a:ext cx="2991960" cy="197388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Julkaisun vaiheet ja lomakkeen käyttö</a:t>
            </a:r>
            <a:endParaRPr lang="fi-FI" sz="3600" b="0" strike="noStrike" spc="-1">
              <a:latin typeface="Arial"/>
            </a:endParaRPr>
          </a:p>
        </p:txBody>
      </p:sp>
      <p:sp>
        <p:nvSpPr>
          <p:cNvPr id="239" name="Line 11"/>
          <p:cNvSpPr/>
          <p:nvPr/>
        </p:nvSpPr>
        <p:spPr>
          <a:xfrm>
            <a:off x="4220280" y="1197360"/>
            <a:ext cx="360" cy="1422000"/>
          </a:xfrm>
          <a:prstGeom prst="line">
            <a:avLst/>
          </a:prstGeom>
          <a:ln w="25400">
            <a:solidFill>
              <a:srgbClr val="75D0B9"/>
            </a:solidFill>
            <a:miter/>
          </a:ln>
        </p:spPr>
        <p:style>
          <a:lnRef idx="0">
            <a:scrgbClr r="0" g="0" b="0"/>
          </a:lnRef>
          <a:fillRef idx="0">
            <a:scrgbClr r="0" g="0" b="0"/>
          </a:fillRef>
          <a:effectRef idx="0">
            <a:scrgbClr r="0" g="0" b="0"/>
          </a:effectRef>
          <a:fontRef idx="minor"/>
        </p:style>
        <p:txBody>
          <a:bodyPr/>
          <a:lstStyle/>
          <a:p>
            <a:endParaRPr lang="fi-FI"/>
          </a:p>
        </p:txBody>
      </p:sp>
      <p:sp>
        <p:nvSpPr>
          <p:cNvPr id="240" name="Cras lobortis sem ultrices leo. Donec magna fusce ac ante. Nullam est nisi blandit eget, suscipit vitae posuere quis ante. Quisque vitae tortor tellus feugiat adipiscing. Morbi ac elit et diam bibendum bibendum. Suspendisse id diam, donec adipiscing vulputate metus. Cras pellentesque vestibulum sem. Maecenas ut elit quis nisl vestibulum bibendum. Aenean eu erat quis turpis consequat vehicula. Morbi lacus velit, tristique ut iaculis volutpat in velit. Duis nec mauris et velit mollis aliquam, nullam posuere. Mauris at turpis sit amet dui imperdiet lobortis, proin eu felis. 3"/>
          <p:cNvSpPr/>
          <p:nvPr/>
        </p:nvSpPr>
        <p:spPr>
          <a:xfrm>
            <a:off x="4699080" y="1172160"/>
            <a:ext cx="6182640" cy="2771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Oppimateriaalin julkaisemisessa MEDigi-tietovarantoon on 6 vaihetta. Näet vaiheet Julkaise oppimateriaali -otsikon alla olevasta navigaatiopolusta.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Voit edetä julkaisulomakkeella joko sivun alalaidassa olevasta </a:t>
            </a:r>
            <a:r>
              <a:rPr lang="fi-FI" sz="1300" b="0" i="1" strike="noStrike" spc="-1">
                <a:solidFill>
                  <a:srgbClr val="3C3C3C"/>
                </a:solidFill>
                <a:latin typeface="Lato Regular"/>
                <a:ea typeface="Lato Regular"/>
              </a:rPr>
              <a:t>Seuraava</a:t>
            </a:r>
            <a:r>
              <a:rPr lang="fi-FI" sz="1300" b="0" strike="noStrike" spc="-1">
                <a:solidFill>
                  <a:srgbClr val="3C3C3C"/>
                </a:solidFill>
                <a:latin typeface="Lato Regular"/>
                <a:ea typeface="Lato Regular"/>
              </a:rPr>
              <a:t>-painikkeesta tai sivun yläosassa olevasta Tiedostot - Perustiedot - … - Esikatselu –välilehtipolusta.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Kun haluat tallentaa tiedot, jotka olet syöttänyt kyseisellä sivulla, klikkaa seuraava. Seuraava painike tallentaa julkaisuprosessin ajaksi sivulla syöttämäsi tiedot. Lopullisesti tiedot tallentuu kun klikkaat Julkaise syötettyäsi kaikki haluamasi tiedot.</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Välilehtipolku on hyvä erityisesti kun haluat palata katsomaan tai muuttamaan jotain aiemmin syöttämääsi. </a:t>
            </a:r>
            <a:endParaRPr lang="fi-FI" sz="1300" b="0" strike="noStrike" spc="-1">
              <a:latin typeface="Arial"/>
            </a:endParaRPr>
          </a:p>
        </p:txBody>
      </p:sp>
      <p:pic>
        <p:nvPicPr>
          <p:cNvPr id="241" name="Picture 240" descr="Kuvakaappaus oppimateriaalien julkaisulomakkeen liikkumisen valikoista. Näkymän tiedot selitetty tekstissä."/>
          <p:cNvPicPr/>
          <p:nvPr/>
        </p:nvPicPr>
        <p:blipFill>
          <a:blip r:embed="rId2"/>
          <a:stretch/>
        </p:blipFill>
        <p:spPr>
          <a:xfrm>
            <a:off x="2520000" y="4212000"/>
            <a:ext cx="7018200" cy="2698200"/>
          </a:xfrm>
          <a:prstGeom prst="rect">
            <a:avLst/>
          </a:prstGeom>
          <a:ln w="10080">
            <a:solidFill>
              <a:srgbClr val="75D0B9"/>
            </a:solidFill>
            <a:round/>
          </a:ln>
        </p:spPr>
      </p:pic>
      <p:sp>
        <p:nvSpPr>
          <p:cNvPr id="242" name="Arrow: Right 21"/>
          <p:cNvSpPr/>
          <p:nvPr/>
        </p:nvSpPr>
        <p:spPr>
          <a:xfrm rot="10800000">
            <a:off x="9649080" y="658908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43" name="Arrow: Right 22"/>
          <p:cNvSpPr/>
          <p:nvPr/>
        </p:nvSpPr>
        <p:spPr>
          <a:xfrm>
            <a:off x="2220840" y="4896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ÄHÄN TULEE… 5"/>
          <p:cNvSpPr/>
          <p:nvPr/>
        </p:nvSpPr>
        <p:spPr>
          <a:xfrm>
            <a:off x="1219320" y="1501200"/>
            <a:ext cx="8678880" cy="49320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90000"/>
              </a:lnSpc>
              <a:buNone/>
              <a:tabLst>
                <a:tab pos="0" algn="l"/>
              </a:tabLst>
            </a:pPr>
            <a:r>
              <a:rPr lang="fi-FI" sz="3600" b="0" strike="noStrike" spc="284">
                <a:solidFill>
                  <a:srgbClr val="3C3C3C"/>
                </a:solidFill>
                <a:latin typeface="Quicksand Medium"/>
                <a:ea typeface="Quicksand Medium"/>
              </a:rPr>
              <a:t>Ohjeistus julkaisulomakkeessa</a:t>
            </a:r>
            <a:endParaRPr lang="fi-FI" sz="3600" b="0" strike="noStrike" spc="-1">
              <a:latin typeface="Arial"/>
            </a:endParaRPr>
          </a:p>
        </p:txBody>
      </p:sp>
      <p:sp>
        <p:nvSpPr>
          <p:cNvPr id="245" name="Lorem ipsum dolor sit amet, consectetuer adipiscing elit. Sed posuere interdum sem. Quisque ligula eros ullamcorper quis, lacinia quis facilisis sed sapien. Mauris varius diam vitae arcu. Sed arcu lectus auctor vitae, consectetuer et venenatis eget velit. Sed augue orci, lacinia eu tincidunt et eleifend nec lacus. Donec ultricies nisl ut felis, suspendisse potenti. Lorem ipsum ligula ut hendrerit mollis, ipsum erat vehicula risus, eu suscipit sem libero nec erat. Aliquam erat volutpat. Sed congue augue vitae neque. Nulla consectetuer porttitor pede. Fusce purus morbi tortor magna condimentum vel, placerat id blandit sit amet tortor. 6"/>
          <p:cNvSpPr/>
          <p:nvPr/>
        </p:nvSpPr>
        <p:spPr>
          <a:xfrm>
            <a:off x="1219320" y="2799000"/>
            <a:ext cx="4219200" cy="3959640"/>
          </a:xfrm>
          <a:prstGeom prst="rect">
            <a:avLst/>
          </a:prstGeom>
          <a:noFill/>
          <a:ln w="1270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tabLst>
                <a:tab pos="0" algn="l"/>
              </a:tabLst>
            </a:pPr>
            <a:r>
              <a:rPr lang="fi-FI" sz="1300" b="0" strike="noStrike" spc="-1">
                <a:solidFill>
                  <a:srgbClr val="3C3C3C"/>
                </a:solidFill>
                <a:latin typeface="Lato Regular"/>
                <a:ea typeface="Lato Regular"/>
              </a:rPr>
              <a:t>Viemällä hiiren ympyrän sisällä olevan kysymysmerkin päälle, saat lisätietoa, mitä tietoja kenttään tulee täyttää.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Lomakkeessa on myös ohjeistavaa tekstiä otsikoiden alla.</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Huomaa myös osasta kenttiä löytyvä pieni tähti (*). Se merkitsee pakollista tietoa, joka tulee täyttää, jotta tallennuksessa pääsee eteenpäin. </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r>
              <a:rPr lang="fi-FI" sz="1300" b="0" strike="noStrike" spc="-1">
                <a:solidFill>
                  <a:srgbClr val="3C3C3C"/>
                </a:solidFill>
                <a:latin typeface="Lato Regular"/>
                <a:ea typeface="Lato Regular"/>
              </a:rPr>
              <a:t>Jos olet jättänyt syöttämättä pakollisia tietoja ja kulkenut lomakkeella eteenpäin, lomake merkitsee puuttuvat tiedot punaisella ja niiden alle ilmestyy teksti ”Vaadittu tieto”. Näet myös välilehtinavigaatiosta ja esikatselu-sivulta mitä tietoja sinulta vielä puuttuu.</a:t>
            </a: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a:p>
            <a:pPr>
              <a:lnSpc>
                <a:spcPct val="100000"/>
              </a:lnSpc>
              <a:buNone/>
              <a:tabLst>
                <a:tab pos="0" algn="l"/>
              </a:tabLst>
            </a:pPr>
            <a:endParaRPr lang="fi-FI" sz="1300" b="0" strike="noStrike" spc="-1">
              <a:latin typeface="Arial"/>
            </a:endParaRPr>
          </a:p>
        </p:txBody>
      </p:sp>
      <p:pic>
        <p:nvPicPr>
          <p:cNvPr id="246" name="Picture 245" descr="Kuvakaappaus julkaisulomakkeen ohjeistuksista. Näkymän tiedot selitetty tekstissä."/>
          <p:cNvPicPr/>
          <p:nvPr/>
        </p:nvPicPr>
        <p:blipFill>
          <a:blip r:embed="rId2"/>
          <a:stretch/>
        </p:blipFill>
        <p:spPr>
          <a:xfrm>
            <a:off x="6074280" y="2880000"/>
            <a:ext cx="6116040" cy="2489760"/>
          </a:xfrm>
          <a:prstGeom prst="rect">
            <a:avLst/>
          </a:prstGeom>
          <a:ln w="0">
            <a:solidFill>
              <a:srgbClr val="75D0B9"/>
            </a:solidFill>
          </a:ln>
        </p:spPr>
      </p:pic>
      <p:sp>
        <p:nvSpPr>
          <p:cNvPr id="247" name="Arrow: Right 6"/>
          <p:cNvSpPr/>
          <p:nvPr/>
        </p:nvSpPr>
        <p:spPr>
          <a:xfrm>
            <a:off x="5748480" y="3312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48" name="Arrow: Right 12"/>
          <p:cNvSpPr/>
          <p:nvPr/>
        </p:nvSpPr>
        <p:spPr>
          <a:xfrm>
            <a:off x="5760000" y="439200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49" name="Arrow: Right 15"/>
          <p:cNvSpPr/>
          <p:nvPr/>
        </p:nvSpPr>
        <p:spPr>
          <a:xfrm rot="5400000">
            <a:off x="8325000" y="380808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
        <p:nvSpPr>
          <p:cNvPr id="250" name="Arrow: Right 7"/>
          <p:cNvSpPr/>
          <p:nvPr/>
        </p:nvSpPr>
        <p:spPr>
          <a:xfrm rot="5400000">
            <a:off x="6813000" y="3808080"/>
            <a:ext cx="261720" cy="205200"/>
          </a:xfrm>
          <a:prstGeom prst="rightArrow">
            <a:avLst>
              <a:gd name="adj1" fmla="val 50000"/>
              <a:gd name="adj2" fmla="val 50000"/>
            </a:avLst>
          </a:prstGeom>
          <a:noFill/>
          <a:ln w="28575">
            <a:solidFill>
              <a:srgbClr val="FF5757"/>
            </a:solidFill>
          </a:ln>
        </p:spPr>
        <p:style>
          <a:lnRef idx="2">
            <a:schemeClr val="accent1">
              <a:shade val="50000"/>
            </a:schemeClr>
          </a:lnRef>
          <a:fillRef idx="1">
            <a:schemeClr val="accent1"/>
          </a:fillRef>
          <a:effectRef idx="0">
            <a:schemeClr val="accent1"/>
          </a:effectRef>
          <a:fontRef idx="minor"/>
        </p:style>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33711</TotalTime>
  <Words>2284</Words>
  <Application>Microsoft Office PowerPoint</Application>
  <PresentationFormat>Widescreen</PresentationFormat>
  <Paragraphs>203</Paragraphs>
  <Slides>26</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Calibri</vt:lpstr>
      <vt:lpstr>Lato Regular</vt:lpstr>
      <vt:lpstr>Quicksand Medium</vt:lpstr>
      <vt:lpstr>Symbol</vt:lpstr>
      <vt:lpstr>Times New Roman</vt:lpstr>
      <vt:lpstr>Wingdings</vt:lpstr>
      <vt:lpstr>Office Theme</vt:lpstr>
      <vt:lpstr>Office Theme</vt:lpstr>
      <vt:lpstr>Office Theme</vt:lpstr>
      <vt:lpstr>Office Theme</vt:lpstr>
      <vt:lpstr>Office Theme</vt:lpstr>
      <vt:lpstr>PowerPoint Presentation</vt:lpstr>
      <vt:lpstr>Tervetuloa käyttämään tietovarantoa!</vt:lpstr>
      <vt:lpstr>PowerPoint Presentation</vt:lpstr>
      <vt:lpstr>Millaisia oppimateriaaleja voi tallentaa?</vt:lpstr>
      <vt:lpstr>Vinkkejä vaivattomaan ja toimivaan oppimateriaalin julkaisuun</vt:lpstr>
      <vt:lpstr>Yleisiä kysymyksiä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Olli Lehto</dc:creator>
  <dc:description/>
  <cp:lastModifiedBy>Mari Aronen</cp:lastModifiedBy>
  <cp:revision>99</cp:revision>
  <dcterms:created xsi:type="dcterms:W3CDTF">2020-10-14T06:31:53Z</dcterms:created>
  <dcterms:modified xsi:type="dcterms:W3CDTF">2025-02-19T09:52:33Z</dcterms:modified>
  <dc:language>fi-FI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0x0101001D096262B2C99F4994A00CA7DF6029CC</vt:lpwstr>
  </property>
  <property fmtid="{D5CDD505-2E9C-101B-9397-08002B2CF9AE}" pid="3" name="PresentationFormat">
    <vt:lpwstr>Widescreen</vt:lpwstr>
  </property>
  <property fmtid="{D5CDD505-2E9C-101B-9397-08002B2CF9AE}" pid="4" name="Slides">
    <vt:i4>30</vt:i4>
  </property>
</Properties>
</file>